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59" r:id="rId5"/>
    <p:sldId id="265" r:id="rId6"/>
    <p:sldId id="260" r:id="rId7"/>
    <p:sldId id="264" r:id="rId8"/>
    <p:sldId id="261" r:id="rId9"/>
    <p:sldId id="263" r:id="rId10"/>
    <p:sldId id="267" r:id="rId11"/>
    <p:sldId id="266" r:id="rId12"/>
    <p:sldId id="262" r:id="rId13"/>
    <p:sldId id="268"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5" d="100"/>
          <a:sy n="85" d="100"/>
        </p:scale>
        <p:origin x="590" y="62"/>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20" Type="http://customschemas.google.com/relationships/presentationmetadata" Target="metadata"/><Relationship Id="rId5" Type="http://schemas.openxmlformats.org/officeDocument/2006/relationships/slide" Target="slides/slide4.xml"/><Relationship Id="rId10" Type="http://schemas.openxmlformats.org/officeDocument/2006/relationships/slide" Target="slides/slide9.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3" Type="http://schemas.openxmlformats.org/officeDocument/2006/relationships/theme" Target="theme/theme1.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hyperlink" Target="https://0e76bc6a57d55041f0.gradio.live/" TargetMode="External"/><Relationship Id="rId4" Type="http://schemas.openxmlformats.org/officeDocument/2006/relationships/hyperlink" Target="http://127.0.0.1:7860/"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mailto:srishtikaur2703@gmail.com"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freepik.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nextias.com/ca/current-affairs/17-06-2025/cooking-oils-can-help-recover-silver-from-e-waste"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SpadeZ1027/AICTE-Internship/tree/main"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5333658" y="3009720"/>
            <a:ext cx="4926447" cy="1200329"/>
          </a:xfrm>
          <a:prstGeom prst="rect">
            <a:avLst/>
          </a:prstGeom>
          <a:noFill/>
        </p:spPr>
        <p:txBody>
          <a:bodyPr wrap="square" rtlCol="0">
            <a:spAutoFit/>
          </a:bodyPr>
          <a:lstStyle/>
          <a:p>
            <a:pPr algn="ctr"/>
            <a:r>
              <a:rPr lang="en-IN" sz="3600" b="1" dirty="0">
                <a:solidFill>
                  <a:schemeClr val="bg1"/>
                </a:solidFill>
                <a:latin typeface="Mulish"/>
                <a:cs typeface="Times New Roman" panose="02020603050405020304" pitchFamily="18" charset="0"/>
              </a:rPr>
              <a:t>E-WASTE GENERATION CLASSIFICATION</a:t>
            </a:r>
            <a:endParaRPr lang="en-US" sz="3600" b="1" dirty="0">
              <a:solidFill>
                <a:schemeClr val="bg1"/>
              </a:solidFill>
              <a:latin typeface="Mulish"/>
              <a:cs typeface="Arial" panose="020B0604020202020204" pitchFamily="34" charset="0"/>
            </a:endParaRP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pic>
        <p:nvPicPr>
          <p:cNvPr id="9" name="Picture 8">
            <a:extLst>
              <a:ext uri="{FF2B5EF4-FFF2-40B4-BE49-F238E27FC236}">
                <a16:creationId xmlns:a16="http://schemas.microsoft.com/office/drawing/2014/main" id="{5D141D02-5F86-1F84-02D4-E4317726346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7654" b="98087" l="1456" r="99854"/>
                    </a14:imgEffect>
                  </a14:imgLayer>
                </a14:imgProps>
              </a:ext>
            </a:extLst>
          </a:blip>
          <a:srcRect t="6305" b="16238"/>
          <a:stretch>
            <a:fillRect/>
          </a:stretch>
        </p:blipFill>
        <p:spPr>
          <a:xfrm>
            <a:off x="9467103" y="3428999"/>
            <a:ext cx="2160494" cy="2294963"/>
          </a:xfrm>
          <a:prstGeom prst="rect">
            <a:avLst/>
          </a:prstGeom>
        </p:spPr>
      </p:pic>
    </p:spTree>
    <p:extLst>
      <p:ext uri="{BB962C8B-B14F-4D97-AF65-F5344CB8AC3E}">
        <p14:creationId xmlns:p14="http://schemas.microsoft.com/office/powerpoint/2010/main" val="367127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B80740-9B7A-DE58-984A-601AB62B6216}"/>
              </a:ext>
            </a:extLst>
          </p:cNvPr>
          <p:cNvPicPr>
            <a:picLocks noChangeAspect="1"/>
          </p:cNvPicPr>
          <p:nvPr/>
        </p:nvPicPr>
        <p:blipFill>
          <a:blip r:embed="rId2"/>
          <a:stretch>
            <a:fillRect/>
          </a:stretch>
        </p:blipFill>
        <p:spPr>
          <a:xfrm>
            <a:off x="5089120" y="1070916"/>
            <a:ext cx="6645216" cy="4716168"/>
          </a:xfrm>
          <a:prstGeom prst="rect">
            <a:avLst/>
          </a:prstGeom>
        </p:spPr>
      </p:pic>
      <p:pic>
        <p:nvPicPr>
          <p:cNvPr id="4" name="Picture 3">
            <a:extLst>
              <a:ext uri="{FF2B5EF4-FFF2-40B4-BE49-F238E27FC236}">
                <a16:creationId xmlns:a16="http://schemas.microsoft.com/office/drawing/2014/main" id="{591E5587-B5C1-1F49-C251-460D36E6B2E4}"/>
              </a:ext>
            </a:extLst>
          </p:cNvPr>
          <p:cNvPicPr>
            <a:picLocks noChangeAspect="1"/>
          </p:cNvPicPr>
          <p:nvPr/>
        </p:nvPicPr>
        <p:blipFill>
          <a:blip r:embed="rId3"/>
          <a:stretch>
            <a:fillRect/>
          </a:stretch>
        </p:blipFill>
        <p:spPr>
          <a:xfrm>
            <a:off x="457664" y="1355220"/>
            <a:ext cx="2000563" cy="2073780"/>
          </a:xfrm>
          <a:prstGeom prst="rect">
            <a:avLst/>
          </a:prstGeom>
        </p:spPr>
      </p:pic>
      <p:pic>
        <p:nvPicPr>
          <p:cNvPr id="8" name="Picture 7">
            <a:extLst>
              <a:ext uri="{FF2B5EF4-FFF2-40B4-BE49-F238E27FC236}">
                <a16:creationId xmlns:a16="http://schemas.microsoft.com/office/drawing/2014/main" id="{97D37A26-72F7-7D44-AB20-7FC8D218276C}"/>
              </a:ext>
            </a:extLst>
          </p:cNvPr>
          <p:cNvPicPr>
            <a:picLocks noChangeAspect="1"/>
          </p:cNvPicPr>
          <p:nvPr/>
        </p:nvPicPr>
        <p:blipFill>
          <a:blip r:embed="rId4"/>
          <a:stretch>
            <a:fillRect/>
          </a:stretch>
        </p:blipFill>
        <p:spPr>
          <a:xfrm>
            <a:off x="495452" y="3429000"/>
            <a:ext cx="1962775" cy="2073780"/>
          </a:xfrm>
          <a:prstGeom prst="rect">
            <a:avLst/>
          </a:prstGeom>
        </p:spPr>
      </p:pic>
      <p:pic>
        <p:nvPicPr>
          <p:cNvPr id="10" name="Picture 9">
            <a:extLst>
              <a:ext uri="{FF2B5EF4-FFF2-40B4-BE49-F238E27FC236}">
                <a16:creationId xmlns:a16="http://schemas.microsoft.com/office/drawing/2014/main" id="{E630C43F-2344-9206-BF83-06EAB1818B7D}"/>
              </a:ext>
            </a:extLst>
          </p:cNvPr>
          <p:cNvPicPr>
            <a:picLocks noChangeAspect="1"/>
          </p:cNvPicPr>
          <p:nvPr/>
        </p:nvPicPr>
        <p:blipFill>
          <a:blip r:embed="rId5"/>
          <a:stretch>
            <a:fillRect/>
          </a:stretch>
        </p:blipFill>
        <p:spPr>
          <a:xfrm>
            <a:off x="2586039" y="1355220"/>
            <a:ext cx="1962774" cy="2073780"/>
          </a:xfrm>
          <a:prstGeom prst="rect">
            <a:avLst/>
          </a:prstGeom>
        </p:spPr>
      </p:pic>
      <p:pic>
        <p:nvPicPr>
          <p:cNvPr id="12" name="Picture 11">
            <a:extLst>
              <a:ext uri="{FF2B5EF4-FFF2-40B4-BE49-F238E27FC236}">
                <a16:creationId xmlns:a16="http://schemas.microsoft.com/office/drawing/2014/main" id="{0D53B8D5-A80A-FE29-2F47-ACD8C14DFEB0}"/>
              </a:ext>
            </a:extLst>
          </p:cNvPr>
          <p:cNvPicPr>
            <a:picLocks noChangeAspect="1"/>
          </p:cNvPicPr>
          <p:nvPr/>
        </p:nvPicPr>
        <p:blipFill>
          <a:blip r:embed="rId6"/>
          <a:stretch>
            <a:fillRect/>
          </a:stretch>
        </p:blipFill>
        <p:spPr>
          <a:xfrm>
            <a:off x="2623826" y="3429000"/>
            <a:ext cx="1962775" cy="2073780"/>
          </a:xfrm>
          <a:prstGeom prst="rect">
            <a:avLst/>
          </a:prstGeom>
        </p:spPr>
      </p:pic>
      <p:sp>
        <p:nvSpPr>
          <p:cNvPr id="14" name="TextBox 13">
            <a:extLst>
              <a:ext uri="{FF2B5EF4-FFF2-40B4-BE49-F238E27FC236}">
                <a16:creationId xmlns:a16="http://schemas.microsoft.com/office/drawing/2014/main" id="{E9A42756-FF8E-FC87-1132-04002040EF1C}"/>
              </a:ext>
            </a:extLst>
          </p:cNvPr>
          <p:cNvSpPr txBox="1"/>
          <p:nvPr/>
        </p:nvSpPr>
        <p:spPr>
          <a:xfrm>
            <a:off x="1302275" y="5597256"/>
            <a:ext cx="2920101" cy="400110"/>
          </a:xfrm>
          <a:prstGeom prst="rect">
            <a:avLst/>
          </a:prstGeom>
          <a:noFill/>
        </p:spPr>
        <p:txBody>
          <a:bodyPr wrap="square" rtlCol="0">
            <a:spAutoFit/>
          </a:bodyPr>
          <a:lstStyle/>
          <a:p>
            <a:r>
              <a:rPr lang="en-IN" sz="2000" b="1" dirty="0">
                <a:solidFill>
                  <a:schemeClr val="tx1">
                    <a:lumMod val="75000"/>
                    <a:lumOff val="25000"/>
                  </a:schemeClr>
                </a:solidFill>
                <a:latin typeface="Mulish"/>
              </a:rPr>
              <a:t>Predicted Test Results                                                     </a:t>
            </a:r>
          </a:p>
        </p:txBody>
      </p:sp>
    </p:spTree>
    <p:extLst>
      <p:ext uri="{BB962C8B-B14F-4D97-AF65-F5344CB8AC3E}">
        <p14:creationId xmlns:p14="http://schemas.microsoft.com/office/powerpoint/2010/main" val="2856505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E0A7CA-431A-3195-C693-8BB41BC6090D}"/>
              </a:ext>
            </a:extLst>
          </p:cNvPr>
          <p:cNvPicPr>
            <a:picLocks noChangeAspect="1"/>
          </p:cNvPicPr>
          <p:nvPr/>
        </p:nvPicPr>
        <p:blipFill>
          <a:blip r:embed="rId2"/>
          <a:srcRect b="10282"/>
          <a:stretch>
            <a:fillRect/>
          </a:stretch>
        </p:blipFill>
        <p:spPr>
          <a:xfrm>
            <a:off x="6002442" y="1371598"/>
            <a:ext cx="6067228" cy="4498879"/>
          </a:xfrm>
          <a:prstGeom prst="rect">
            <a:avLst/>
          </a:prstGeom>
        </p:spPr>
      </p:pic>
      <p:pic>
        <p:nvPicPr>
          <p:cNvPr id="7" name="Picture 6">
            <a:extLst>
              <a:ext uri="{FF2B5EF4-FFF2-40B4-BE49-F238E27FC236}">
                <a16:creationId xmlns:a16="http://schemas.microsoft.com/office/drawing/2014/main" id="{BFCE503C-1B89-8259-BEBA-5F0C03874AFD}"/>
              </a:ext>
            </a:extLst>
          </p:cNvPr>
          <p:cNvPicPr>
            <a:picLocks noChangeAspect="1"/>
          </p:cNvPicPr>
          <p:nvPr/>
        </p:nvPicPr>
        <p:blipFill>
          <a:blip r:embed="rId3"/>
          <a:srcRect b="11910"/>
          <a:stretch>
            <a:fillRect/>
          </a:stretch>
        </p:blipFill>
        <p:spPr>
          <a:xfrm>
            <a:off x="122330" y="1371599"/>
            <a:ext cx="5880112" cy="4498879"/>
          </a:xfrm>
          <a:prstGeom prst="rect">
            <a:avLst/>
          </a:prstGeom>
        </p:spPr>
      </p:pic>
      <p:sp>
        <p:nvSpPr>
          <p:cNvPr id="9" name="TextBox 8">
            <a:extLst>
              <a:ext uri="{FF2B5EF4-FFF2-40B4-BE49-F238E27FC236}">
                <a16:creationId xmlns:a16="http://schemas.microsoft.com/office/drawing/2014/main" id="{75C3C924-4C44-21AE-72B2-B0A7CE9A1CC9}"/>
              </a:ext>
            </a:extLst>
          </p:cNvPr>
          <p:cNvSpPr txBox="1"/>
          <p:nvPr/>
        </p:nvSpPr>
        <p:spPr>
          <a:xfrm>
            <a:off x="342900" y="5870478"/>
            <a:ext cx="9715500" cy="666977"/>
          </a:xfrm>
          <a:prstGeom prst="rect">
            <a:avLst/>
          </a:prstGeom>
          <a:noFill/>
        </p:spPr>
        <p:txBody>
          <a:bodyPr wrap="square">
            <a:spAutoFit/>
          </a:bodyPr>
          <a:lstStyle/>
          <a:p>
            <a:r>
              <a:rPr lang="en-US" b="0" i="0" dirty="0">
                <a:solidFill>
                  <a:schemeClr val="tx1">
                    <a:lumMod val="75000"/>
                    <a:lumOff val="25000"/>
                  </a:schemeClr>
                </a:solidFill>
                <a:effectLst/>
                <a:latin typeface="Consolas" panose="020B0609020204030204" pitchFamily="49" charset="0"/>
              </a:rPr>
              <a:t>Running on local URL:</a:t>
            </a:r>
            <a:r>
              <a:rPr lang="en-US" b="0" i="0" dirty="0">
                <a:solidFill>
                  <a:srgbClr val="D4D4D4"/>
                </a:solidFill>
                <a:effectLst/>
                <a:latin typeface="Consolas" panose="020B0609020204030204" pitchFamily="49" charset="0"/>
              </a:rPr>
              <a:t> </a:t>
            </a:r>
            <a:r>
              <a:rPr lang="en-US" b="0" i="0" dirty="0">
                <a:solidFill>
                  <a:srgbClr val="D4D4D4"/>
                </a:solidFill>
                <a:effectLst/>
                <a:latin typeface="Consolas" panose="020B0609020204030204" pitchFamily="49" charset="0"/>
                <a:hlinkClick r:id="rId4"/>
              </a:rPr>
              <a:t>http://127.0.0.1:7860</a:t>
            </a:r>
            <a:r>
              <a:rPr lang="en-US" b="0" i="0" dirty="0">
                <a:solidFill>
                  <a:srgbClr val="D4D4D4"/>
                </a:solidFill>
                <a:effectLst/>
                <a:latin typeface="Consolas" panose="020B0609020204030204" pitchFamily="49" charset="0"/>
              </a:rPr>
              <a:t> </a:t>
            </a:r>
          </a:p>
          <a:p>
            <a:r>
              <a:rPr lang="en-US" b="0" i="0" dirty="0">
                <a:solidFill>
                  <a:schemeClr val="tx1">
                    <a:lumMod val="75000"/>
                    <a:lumOff val="25000"/>
                  </a:schemeClr>
                </a:solidFill>
                <a:effectLst/>
                <a:latin typeface="Consolas" panose="020B0609020204030204" pitchFamily="49" charset="0"/>
              </a:rPr>
              <a:t>Running on public URL: </a:t>
            </a:r>
            <a:r>
              <a:rPr lang="en-US" b="0" i="0" dirty="0">
                <a:solidFill>
                  <a:srgbClr val="D4D4D4"/>
                </a:solidFill>
                <a:effectLst/>
                <a:latin typeface="Consolas" panose="020B0609020204030204" pitchFamily="49" charset="0"/>
                <a:hlinkClick r:id="rId5"/>
              </a:rPr>
              <a:t>https://0e76bc6a57d55041f0.gradio.live</a:t>
            </a:r>
            <a:endParaRPr lang="en-IN" dirty="0"/>
          </a:p>
        </p:txBody>
      </p:sp>
      <p:sp>
        <p:nvSpPr>
          <p:cNvPr id="10" name="TextBox 9">
            <a:extLst>
              <a:ext uri="{FF2B5EF4-FFF2-40B4-BE49-F238E27FC236}">
                <a16:creationId xmlns:a16="http://schemas.microsoft.com/office/drawing/2014/main" id="{A46C1392-BC1E-228B-79F8-36B1136214E3}"/>
              </a:ext>
            </a:extLst>
          </p:cNvPr>
          <p:cNvSpPr txBox="1"/>
          <p:nvPr/>
        </p:nvSpPr>
        <p:spPr>
          <a:xfrm>
            <a:off x="4200536" y="905271"/>
            <a:ext cx="3603811" cy="379656"/>
          </a:xfrm>
          <a:prstGeom prst="rect">
            <a:avLst/>
          </a:prstGeom>
          <a:noFill/>
        </p:spPr>
        <p:txBody>
          <a:bodyPr wrap="square" rtlCol="0">
            <a:spAutoFit/>
          </a:bodyPr>
          <a:lstStyle/>
          <a:p>
            <a:r>
              <a:rPr lang="en-IN" b="1" dirty="0"/>
              <a:t>GRADIO INTERFACE DEMO</a:t>
            </a:r>
          </a:p>
        </p:txBody>
      </p:sp>
    </p:spTree>
    <p:extLst>
      <p:ext uri="{BB962C8B-B14F-4D97-AF65-F5344CB8AC3E}">
        <p14:creationId xmlns:p14="http://schemas.microsoft.com/office/powerpoint/2010/main" val="2752179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448234" y="966725"/>
            <a:ext cx="6102626" cy="523220"/>
          </a:xfrm>
          <a:prstGeom prst="rect">
            <a:avLst/>
          </a:prstGeom>
          <a:noFill/>
        </p:spPr>
        <p:txBody>
          <a:bodyPr wrap="square">
            <a:spAutoFit/>
          </a:bodyPr>
          <a:lstStyle/>
          <a:p>
            <a:r>
              <a:rPr lang="en-US" sz="2800" b="1" dirty="0">
                <a:solidFill>
                  <a:srgbClr val="213163"/>
                </a:solidFill>
                <a:latin typeface="Mulish"/>
              </a:rPr>
              <a:t>Conclusion:  </a:t>
            </a:r>
            <a:endParaRPr lang="en-IN" sz="2800" dirty="0">
              <a:solidFill>
                <a:srgbClr val="213163"/>
              </a:solidFill>
              <a:latin typeface="Mulish"/>
            </a:endParaRPr>
          </a:p>
        </p:txBody>
      </p:sp>
      <p:sp>
        <p:nvSpPr>
          <p:cNvPr id="2" name="Rectangle 1">
            <a:extLst>
              <a:ext uri="{FF2B5EF4-FFF2-40B4-BE49-F238E27FC236}">
                <a16:creationId xmlns:a16="http://schemas.microsoft.com/office/drawing/2014/main" id="{46C4A2D7-AE7E-ED03-3CF0-247042E3A022}"/>
              </a:ext>
            </a:extLst>
          </p:cNvPr>
          <p:cNvSpPr>
            <a:spLocks noChangeArrowheads="1"/>
          </p:cNvSpPr>
          <p:nvPr/>
        </p:nvSpPr>
        <p:spPr bwMode="auto">
          <a:xfrm>
            <a:off x="448234" y="1703460"/>
            <a:ext cx="9224684" cy="3737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lumMod val="75000"/>
                    <a:lumOff val="25000"/>
                  </a:schemeClr>
                </a:solidFill>
                <a:effectLst/>
                <a:latin typeface="Mulish"/>
              </a:rPr>
              <a:t>Successfully demonstrated </a:t>
            </a:r>
            <a:r>
              <a:rPr kumimoji="0" lang="en-US" altLang="en-US" sz="2000" b="1" i="0" u="none" strike="noStrike" cap="none" normalizeH="0" baseline="0" dirty="0">
                <a:ln>
                  <a:noFill/>
                </a:ln>
                <a:solidFill>
                  <a:schemeClr val="tx1">
                    <a:lumMod val="75000"/>
                    <a:lumOff val="25000"/>
                  </a:schemeClr>
                </a:solidFill>
                <a:effectLst/>
                <a:latin typeface="Mulish"/>
              </a:rPr>
              <a:t>AI integration in sustainable e-waste management.</a:t>
            </a:r>
            <a:endParaRPr kumimoji="0" lang="en-US" altLang="en-US" sz="2000" b="0" i="0" u="none" strike="noStrike" cap="none" normalizeH="0" baseline="0" dirty="0">
              <a:ln>
                <a:noFill/>
              </a:ln>
              <a:solidFill>
                <a:schemeClr val="tx1">
                  <a:lumMod val="75000"/>
                  <a:lumOff val="25000"/>
                </a:schemeClr>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lumMod val="75000"/>
                    <a:lumOff val="25000"/>
                  </a:schemeClr>
                </a:solidFill>
                <a:effectLst/>
                <a:latin typeface="Mulish"/>
              </a:rPr>
              <a:t>Enabled </a:t>
            </a:r>
            <a:r>
              <a:rPr kumimoji="0" lang="en-US" altLang="en-US" sz="2000" b="1" i="0" u="none" strike="noStrike" cap="none" normalizeH="0" baseline="0" dirty="0">
                <a:ln>
                  <a:noFill/>
                </a:ln>
                <a:solidFill>
                  <a:schemeClr val="tx1">
                    <a:lumMod val="75000"/>
                    <a:lumOff val="25000"/>
                  </a:schemeClr>
                </a:solidFill>
                <a:effectLst/>
                <a:latin typeface="Mulish"/>
              </a:rPr>
              <a:t>safe, efficient, and automated disposal</a:t>
            </a:r>
            <a:r>
              <a:rPr kumimoji="0" lang="en-US" altLang="en-US" sz="2000" b="0" i="0" u="none" strike="noStrike" cap="none" normalizeH="0" baseline="0" dirty="0">
                <a:ln>
                  <a:noFill/>
                </a:ln>
                <a:solidFill>
                  <a:schemeClr val="tx1">
                    <a:lumMod val="75000"/>
                    <a:lumOff val="25000"/>
                  </a:schemeClr>
                </a:solidFill>
                <a:effectLst/>
                <a:latin typeface="Mulish"/>
              </a:rPr>
              <a:t> using classification and simulated hazard detection.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lumMod val="75000"/>
                    <a:lumOff val="25000"/>
                  </a:schemeClr>
                </a:solidFill>
                <a:effectLst/>
                <a:latin typeface="Mulish"/>
              </a:rPr>
              <a:t>Future work can include:</a:t>
            </a:r>
          </a:p>
          <a:p>
            <a:pPr marL="0" marR="0" lvl="0" indent="0" algn="l" defTabSz="914400" rtl="0" eaLnBrk="0" fontAlgn="base" latinLnBrk="0" hangingPunct="0">
              <a:lnSpc>
                <a:spcPct val="150000"/>
              </a:lnSpc>
              <a:spcBef>
                <a:spcPct val="0"/>
              </a:spcBef>
              <a:spcAft>
                <a:spcPct val="0"/>
              </a:spcAft>
              <a:buClrTx/>
              <a:buSzTx/>
              <a:tabLst/>
            </a:pPr>
            <a:r>
              <a:rPr kumimoji="0" lang="en-US" altLang="en-US" sz="2000" b="0" i="0" u="none" strike="noStrike" cap="none" normalizeH="0" baseline="0" dirty="0">
                <a:ln>
                  <a:noFill/>
                </a:ln>
                <a:solidFill>
                  <a:schemeClr val="tx1">
                    <a:lumMod val="75000"/>
                    <a:lumOff val="25000"/>
                  </a:schemeClr>
                </a:solidFill>
                <a:effectLst/>
                <a:latin typeface="Mulish"/>
              </a:rPr>
              <a:t>          - Real hazard detection using CV datasets.</a:t>
            </a:r>
          </a:p>
          <a:p>
            <a:pPr marL="0" marR="0" lvl="0" indent="0" algn="l" defTabSz="914400" rtl="0" eaLnBrk="0" fontAlgn="base" latinLnBrk="0" hangingPunct="0">
              <a:lnSpc>
                <a:spcPct val="150000"/>
              </a:lnSpc>
              <a:spcBef>
                <a:spcPct val="0"/>
              </a:spcBef>
              <a:spcAft>
                <a:spcPct val="0"/>
              </a:spcAft>
              <a:buClrTx/>
              <a:buSzTx/>
              <a:tabLst/>
            </a:pPr>
            <a:r>
              <a:rPr kumimoji="0" lang="en-US" altLang="en-US" sz="2000" b="0" i="0" u="none" strike="noStrike" cap="none" normalizeH="0" baseline="0" dirty="0">
                <a:ln>
                  <a:noFill/>
                </a:ln>
                <a:solidFill>
                  <a:schemeClr val="tx1">
                    <a:lumMod val="75000"/>
                    <a:lumOff val="25000"/>
                  </a:schemeClr>
                </a:solidFill>
                <a:effectLst/>
                <a:latin typeface="Mulish"/>
              </a:rPr>
              <a:t>          - Integration with </a:t>
            </a:r>
            <a:r>
              <a:rPr kumimoji="0" lang="en-US" altLang="en-US" sz="2000" b="1" i="0" u="none" strike="noStrike" cap="none" normalizeH="0" baseline="0" dirty="0">
                <a:ln>
                  <a:noFill/>
                </a:ln>
                <a:solidFill>
                  <a:schemeClr val="tx1">
                    <a:lumMod val="75000"/>
                    <a:lumOff val="25000"/>
                  </a:schemeClr>
                </a:solidFill>
                <a:effectLst/>
                <a:latin typeface="Mulish"/>
              </a:rPr>
              <a:t>hardware smart bins</a:t>
            </a:r>
            <a:r>
              <a:rPr kumimoji="0" lang="en-US" altLang="en-US" sz="2000" b="0" i="0" u="none" strike="noStrike" cap="none" normalizeH="0" baseline="0" dirty="0">
                <a:ln>
                  <a:noFill/>
                </a:ln>
                <a:solidFill>
                  <a:schemeClr val="tx1">
                    <a:lumMod val="75000"/>
                    <a:lumOff val="25000"/>
                  </a:schemeClr>
                </a:solidFill>
                <a:effectLst/>
                <a:latin typeface="Mulish"/>
              </a:rPr>
              <a:t> for automatic sorting.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lumMod val="75000"/>
                    <a:lumOff val="25000"/>
                  </a:schemeClr>
                </a:solidFill>
                <a:effectLst/>
                <a:latin typeface="Mulish"/>
              </a:rPr>
              <a:t>Project aligns with </a:t>
            </a:r>
            <a:r>
              <a:rPr kumimoji="0" lang="en-US" altLang="en-US" sz="2000" b="1" i="0" u="none" strike="noStrike" cap="none" normalizeH="0" baseline="0" dirty="0">
                <a:ln>
                  <a:noFill/>
                </a:ln>
                <a:solidFill>
                  <a:schemeClr val="tx1">
                    <a:lumMod val="75000"/>
                    <a:lumOff val="25000"/>
                  </a:schemeClr>
                </a:solidFill>
                <a:effectLst/>
                <a:latin typeface="Mulish"/>
              </a:rPr>
              <a:t>SDG goals for responsible consumption and environmental protection.</a:t>
            </a:r>
            <a:endParaRPr kumimoji="0" lang="en-US" altLang="en-US" sz="2000" b="0" i="0" u="none" strike="noStrike" cap="none" normalizeH="0" baseline="0" dirty="0">
              <a:ln>
                <a:noFill/>
              </a:ln>
              <a:solidFill>
                <a:schemeClr val="tx1">
                  <a:lumMod val="75000"/>
                  <a:lumOff val="25000"/>
                </a:schemeClr>
              </a:solidFill>
              <a:effectLst/>
              <a:latin typeface="Mulish"/>
            </a:endParaRPr>
          </a:p>
        </p:txBody>
      </p:sp>
      <p:pic>
        <p:nvPicPr>
          <p:cNvPr id="4" name="Picture 3">
            <a:extLst>
              <a:ext uri="{FF2B5EF4-FFF2-40B4-BE49-F238E27FC236}">
                <a16:creationId xmlns:a16="http://schemas.microsoft.com/office/drawing/2014/main" id="{3D0D7EB3-D980-7145-5179-E97891F6785A}"/>
              </a:ext>
            </a:extLst>
          </p:cNvPr>
          <p:cNvPicPr>
            <a:picLocks noChangeAspect="1"/>
          </p:cNvPicPr>
          <p:nvPr/>
        </p:nvPicPr>
        <p:blipFill>
          <a:blip r:embed="rId2"/>
          <a:stretch>
            <a:fillRect/>
          </a:stretch>
        </p:blipFill>
        <p:spPr>
          <a:xfrm>
            <a:off x="8420100" y="3948951"/>
            <a:ext cx="4262652" cy="2703419"/>
          </a:xfrm>
          <a:prstGeom prst="rect">
            <a:avLst/>
          </a:prstGeom>
        </p:spPr>
      </p:pic>
    </p:spTree>
    <p:extLst>
      <p:ext uri="{BB962C8B-B14F-4D97-AF65-F5344CB8AC3E}">
        <p14:creationId xmlns:p14="http://schemas.microsoft.com/office/powerpoint/2010/main" val="151988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DEA428E-1AA6-B970-5FFF-9F6C0F727AED}"/>
              </a:ext>
            </a:extLst>
          </p:cNvPr>
          <p:cNvPicPr>
            <a:picLocks noChangeAspect="1"/>
          </p:cNvPicPr>
          <p:nvPr/>
        </p:nvPicPr>
        <p:blipFill>
          <a:blip r:embed="rId2"/>
          <a:stretch>
            <a:fillRect/>
          </a:stretch>
        </p:blipFill>
        <p:spPr>
          <a:xfrm>
            <a:off x="6654333" y="1125070"/>
            <a:ext cx="4730843" cy="5356411"/>
          </a:xfrm>
          <a:prstGeom prst="rect">
            <a:avLst/>
          </a:prstGeom>
        </p:spPr>
      </p:pic>
      <p:sp>
        <p:nvSpPr>
          <p:cNvPr id="3" name="TextBox 2">
            <a:extLst>
              <a:ext uri="{FF2B5EF4-FFF2-40B4-BE49-F238E27FC236}">
                <a16:creationId xmlns:a16="http://schemas.microsoft.com/office/drawing/2014/main" id="{8FD6209A-1902-9185-3229-F1E5DB10E9A5}"/>
              </a:ext>
            </a:extLst>
          </p:cNvPr>
          <p:cNvSpPr txBox="1"/>
          <p:nvPr/>
        </p:nvSpPr>
        <p:spPr>
          <a:xfrm>
            <a:off x="268941" y="1628507"/>
            <a:ext cx="5268727" cy="5201424"/>
          </a:xfrm>
          <a:prstGeom prst="rect">
            <a:avLst/>
          </a:prstGeom>
          <a:noFill/>
        </p:spPr>
        <p:txBody>
          <a:bodyPr wrap="square" rtlCol="0">
            <a:spAutoFit/>
          </a:bodyPr>
          <a:lstStyle/>
          <a:p>
            <a:r>
              <a:rPr lang="en-IN" sz="2800" b="1" dirty="0">
                <a:solidFill>
                  <a:srgbClr val="002060"/>
                </a:solidFill>
                <a:latin typeface="Mulish"/>
              </a:rPr>
              <a:t>          </a:t>
            </a:r>
          </a:p>
          <a:p>
            <a:endParaRPr lang="en-IN" sz="2800" b="1" dirty="0">
              <a:solidFill>
                <a:srgbClr val="002060"/>
              </a:solidFill>
              <a:latin typeface="Mulish"/>
            </a:endParaRPr>
          </a:p>
          <a:p>
            <a:endParaRPr lang="en-IN" sz="2800" b="1" dirty="0">
              <a:solidFill>
                <a:srgbClr val="002060"/>
              </a:solidFill>
              <a:latin typeface="Mulish"/>
            </a:endParaRPr>
          </a:p>
          <a:p>
            <a:r>
              <a:rPr lang="en-IN" sz="2800" b="1" dirty="0">
                <a:solidFill>
                  <a:srgbClr val="002060"/>
                </a:solidFill>
                <a:latin typeface="Mulish"/>
              </a:rPr>
              <a:t>                </a:t>
            </a:r>
            <a:r>
              <a:rPr lang="en-IN" sz="3600" b="1" dirty="0">
                <a:solidFill>
                  <a:srgbClr val="002060"/>
                </a:solidFill>
                <a:latin typeface="Mulish"/>
              </a:rPr>
              <a:t>THANK YOU!</a:t>
            </a:r>
          </a:p>
          <a:p>
            <a:endParaRPr lang="en-IN" sz="2800" b="1" dirty="0">
              <a:solidFill>
                <a:srgbClr val="002060"/>
              </a:solidFill>
              <a:latin typeface="Mulish"/>
            </a:endParaRPr>
          </a:p>
          <a:p>
            <a:endParaRPr lang="en-IN" sz="2800" b="1" dirty="0">
              <a:solidFill>
                <a:srgbClr val="002060"/>
              </a:solidFill>
              <a:latin typeface="Mulish"/>
            </a:endParaRPr>
          </a:p>
          <a:p>
            <a:endParaRPr lang="en-IN" sz="2800" b="1" dirty="0">
              <a:solidFill>
                <a:srgbClr val="002060"/>
              </a:solidFill>
              <a:latin typeface="Mulish"/>
            </a:endParaRPr>
          </a:p>
          <a:p>
            <a:endParaRPr lang="en-IN" sz="2800" b="1" dirty="0">
              <a:solidFill>
                <a:srgbClr val="002060"/>
              </a:solidFill>
              <a:latin typeface="Mulish"/>
            </a:endParaRPr>
          </a:p>
          <a:p>
            <a:endParaRPr lang="en-IN" sz="2000" dirty="0">
              <a:solidFill>
                <a:srgbClr val="002060"/>
              </a:solidFill>
              <a:latin typeface="Mulish"/>
            </a:endParaRPr>
          </a:p>
          <a:p>
            <a:endParaRPr lang="en-IN" sz="2000" dirty="0">
              <a:solidFill>
                <a:srgbClr val="002060"/>
              </a:solidFill>
              <a:latin typeface="Mulish"/>
            </a:endParaRPr>
          </a:p>
          <a:p>
            <a:r>
              <a:rPr lang="en-IN" sz="2000" dirty="0">
                <a:solidFill>
                  <a:srgbClr val="002060"/>
                </a:solidFill>
                <a:latin typeface="Mulish"/>
              </a:rPr>
              <a:t>Name : Srishti Kaur</a:t>
            </a:r>
          </a:p>
          <a:p>
            <a:r>
              <a:rPr lang="en-IN" sz="2000" dirty="0">
                <a:solidFill>
                  <a:srgbClr val="002060"/>
                </a:solidFill>
                <a:latin typeface="Mulish"/>
              </a:rPr>
              <a:t>Email : </a:t>
            </a:r>
            <a:r>
              <a:rPr lang="en-IN" sz="2000" dirty="0">
                <a:solidFill>
                  <a:srgbClr val="002060"/>
                </a:solidFill>
                <a:latin typeface="Mulish"/>
                <a:hlinkClick r:id="rId3"/>
              </a:rPr>
              <a:t>srishtikaur2703@gmail.com</a:t>
            </a:r>
            <a:endParaRPr lang="en-IN" sz="2000" dirty="0">
              <a:solidFill>
                <a:srgbClr val="002060"/>
              </a:solidFill>
              <a:latin typeface="Mulish"/>
            </a:endParaRPr>
          </a:p>
          <a:p>
            <a:endParaRPr lang="en-IN" sz="2000" dirty="0">
              <a:solidFill>
                <a:srgbClr val="002060"/>
              </a:solidFill>
              <a:latin typeface="Mulish"/>
            </a:endParaRPr>
          </a:p>
        </p:txBody>
      </p:sp>
    </p:spTree>
    <p:extLst>
      <p:ext uri="{BB962C8B-B14F-4D97-AF65-F5344CB8AC3E}">
        <p14:creationId xmlns:p14="http://schemas.microsoft.com/office/powerpoint/2010/main" val="1789990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9103"/>
            <a:ext cx="3842207" cy="523220"/>
          </a:xfrm>
          <a:prstGeom prst="rect">
            <a:avLst/>
          </a:prstGeom>
          <a:noFill/>
        </p:spPr>
        <p:txBody>
          <a:bodyPr wrap="square">
            <a:spAutoFit/>
          </a:bodyPr>
          <a:lstStyle/>
          <a:p>
            <a:r>
              <a:rPr lang="en-IN" sz="2800" b="1" dirty="0">
                <a:solidFill>
                  <a:srgbClr val="213163"/>
                </a:solidFill>
                <a:latin typeface="Mulish"/>
              </a:rPr>
              <a:t>Learning Objectives</a:t>
            </a:r>
            <a:endParaRPr lang="en-IN" sz="2800" dirty="0">
              <a:solidFill>
                <a:srgbClr val="213163"/>
              </a:solidFill>
              <a:latin typeface="Mulish"/>
            </a:endParaRPr>
          </a:p>
        </p:txBody>
      </p:sp>
      <p:sp>
        <p:nvSpPr>
          <p:cNvPr id="3" name="TextBox 2">
            <a:extLst>
              <a:ext uri="{FF2B5EF4-FFF2-40B4-BE49-F238E27FC236}">
                <a16:creationId xmlns:a16="http://schemas.microsoft.com/office/drawing/2014/main" id="{8E1F3497-5370-4874-9908-5AD45214E10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4" name="TextBox 3">
            <a:extLst>
              <a:ext uri="{FF2B5EF4-FFF2-40B4-BE49-F238E27FC236}">
                <a16:creationId xmlns:a16="http://schemas.microsoft.com/office/drawing/2014/main" id="{ECE830DD-8813-42EB-B27B-B7D85423D0C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2">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3">
            <a:alphaModFix amt="85000"/>
          </a:blip>
          <a:srcRect l="13763" t="6135" r="13650"/>
          <a:stretch/>
        </p:blipFill>
        <p:spPr>
          <a:xfrm>
            <a:off x="7499209" y="885375"/>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997808" y="2570913"/>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
        <p:nvSpPr>
          <p:cNvPr id="8" name="Rectangle 1">
            <a:extLst>
              <a:ext uri="{FF2B5EF4-FFF2-40B4-BE49-F238E27FC236}">
                <a16:creationId xmlns:a16="http://schemas.microsoft.com/office/drawing/2014/main" id="{2A62EC00-C10D-7D2D-87D6-C8E140C32591}"/>
              </a:ext>
            </a:extLst>
          </p:cNvPr>
          <p:cNvSpPr>
            <a:spLocks noChangeArrowheads="1"/>
          </p:cNvSpPr>
          <p:nvPr/>
        </p:nvSpPr>
        <p:spPr bwMode="auto">
          <a:xfrm>
            <a:off x="191911" y="1596050"/>
            <a:ext cx="8471647" cy="3434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75000"/>
                    <a:lumOff val="25000"/>
                  </a:schemeClr>
                </a:solidFill>
                <a:effectLst/>
                <a:latin typeface="Mulish"/>
              </a:rPr>
              <a:t>Understand the application of </a:t>
            </a:r>
            <a:r>
              <a:rPr kumimoji="0" lang="en-US" altLang="en-US" sz="1800" b="1" i="0" u="none" strike="noStrike" cap="none" normalizeH="0" baseline="0" dirty="0">
                <a:ln>
                  <a:noFill/>
                </a:ln>
                <a:solidFill>
                  <a:schemeClr val="tx1">
                    <a:lumMod val="75000"/>
                    <a:lumOff val="25000"/>
                  </a:schemeClr>
                </a:solidFill>
                <a:effectLst/>
                <a:latin typeface="Mulish"/>
              </a:rPr>
              <a:t>AI/ML in e-waste management.</a:t>
            </a:r>
            <a:endParaRPr kumimoji="0" lang="en-US" altLang="en-US" sz="1800" b="0" i="0" u="none" strike="noStrike" cap="none" normalizeH="0" baseline="0" dirty="0">
              <a:ln>
                <a:noFill/>
              </a:ln>
              <a:solidFill>
                <a:schemeClr val="tx1">
                  <a:lumMod val="75000"/>
                  <a:lumOff val="25000"/>
                </a:schemeClr>
              </a:solidFill>
              <a:effectLst/>
              <a:latin typeface="Mulish"/>
            </a:endParaRPr>
          </a:p>
          <a:p>
            <a:pPr marL="0" marR="0" lvl="0" indent="0" algn="l" defTabSz="914400" rtl="0" eaLnBrk="0" fontAlgn="base" latinLnBrk="0" hangingPunct="0">
              <a:lnSpc>
                <a:spcPct val="2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75000"/>
                    <a:lumOff val="25000"/>
                  </a:schemeClr>
                </a:solidFill>
                <a:effectLst/>
                <a:latin typeface="Mulish"/>
              </a:rPr>
              <a:t>Learn to </a:t>
            </a:r>
            <a:r>
              <a:rPr kumimoji="0" lang="en-US" altLang="en-US" sz="1800" b="1" i="0" u="none" strike="noStrike" cap="none" normalizeH="0" baseline="0" dirty="0">
                <a:ln>
                  <a:noFill/>
                </a:ln>
                <a:solidFill>
                  <a:schemeClr val="tx1">
                    <a:lumMod val="75000"/>
                    <a:lumOff val="25000"/>
                  </a:schemeClr>
                </a:solidFill>
                <a:effectLst/>
                <a:latin typeface="Mulish"/>
              </a:rPr>
              <a:t>classify e-waste using EfficientNetV2B0.</a:t>
            </a:r>
            <a:endParaRPr kumimoji="0" lang="en-US" altLang="en-US" sz="1800" b="0" i="0" u="none" strike="noStrike" cap="none" normalizeH="0" baseline="0" dirty="0">
              <a:ln>
                <a:noFill/>
              </a:ln>
              <a:solidFill>
                <a:schemeClr val="tx1">
                  <a:lumMod val="75000"/>
                  <a:lumOff val="25000"/>
                </a:schemeClr>
              </a:solidFill>
              <a:effectLst/>
              <a:latin typeface="Mulish"/>
            </a:endParaRPr>
          </a:p>
          <a:p>
            <a:pPr marL="0" marR="0" lvl="0" indent="0" algn="l" defTabSz="914400" rtl="0" eaLnBrk="0" fontAlgn="base" latinLnBrk="0" hangingPunct="0">
              <a:lnSpc>
                <a:spcPct val="2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75000"/>
                    <a:lumOff val="25000"/>
                  </a:schemeClr>
                </a:solidFill>
                <a:effectLst/>
                <a:latin typeface="Mulish"/>
              </a:rPr>
              <a:t>Integrate </a:t>
            </a:r>
            <a:r>
              <a:rPr kumimoji="0" lang="en-US" altLang="en-US" sz="1800" b="1" i="0" u="none" strike="noStrike" cap="none" normalizeH="0" baseline="0" dirty="0">
                <a:ln>
                  <a:noFill/>
                </a:ln>
                <a:solidFill>
                  <a:schemeClr val="tx1">
                    <a:lumMod val="75000"/>
                    <a:lumOff val="25000"/>
                  </a:schemeClr>
                </a:solidFill>
                <a:effectLst/>
                <a:latin typeface="Mulish"/>
              </a:rPr>
              <a:t>hazard detection</a:t>
            </a:r>
            <a:r>
              <a:rPr kumimoji="0" lang="en-US" altLang="en-US" sz="1800" b="0" i="0" u="none" strike="noStrike" cap="none" normalizeH="0" baseline="0" dirty="0">
                <a:ln>
                  <a:noFill/>
                </a:ln>
                <a:solidFill>
                  <a:schemeClr val="tx1">
                    <a:lumMod val="75000"/>
                    <a:lumOff val="25000"/>
                  </a:schemeClr>
                </a:solidFill>
                <a:effectLst/>
                <a:latin typeface="Mulish"/>
              </a:rPr>
              <a:t> and </a:t>
            </a:r>
            <a:r>
              <a:rPr kumimoji="0" lang="en-US" altLang="en-US" sz="1800" b="1" i="0" u="none" strike="noStrike" cap="none" normalizeH="0" baseline="0" dirty="0">
                <a:ln>
                  <a:noFill/>
                </a:ln>
                <a:solidFill>
                  <a:schemeClr val="tx1">
                    <a:lumMod val="75000"/>
                    <a:lumOff val="25000"/>
                  </a:schemeClr>
                </a:solidFill>
                <a:effectLst/>
                <a:latin typeface="Mulish"/>
              </a:rPr>
              <a:t>smart sorting</a:t>
            </a:r>
            <a:r>
              <a:rPr kumimoji="0" lang="en-US" altLang="en-US" sz="1800" b="0" i="0" u="none" strike="noStrike" cap="none" normalizeH="0" baseline="0" dirty="0">
                <a:ln>
                  <a:noFill/>
                </a:ln>
                <a:solidFill>
                  <a:schemeClr val="tx1">
                    <a:lumMod val="75000"/>
                    <a:lumOff val="25000"/>
                  </a:schemeClr>
                </a:solidFill>
                <a:effectLst/>
                <a:latin typeface="Mulish"/>
              </a:rPr>
              <a:t> using AI pipelines.</a:t>
            </a:r>
          </a:p>
          <a:p>
            <a:pPr marL="0" marR="0" lvl="0" indent="0" algn="l" defTabSz="914400" rtl="0" eaLnBrk="0" fontAlgn="base" latinLnBrk="0" hangingPunct="0">
              <a:lnSpc>
                <a:spcPct val="2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75000"/>
                    <a:lumOff val="25000"/>
                  </a:schemeClr>
                </a:solidFill>
                <a:effectLst/>
                <a:latin typeface="Mulish"/>
              </a:rPr>
              <a:t>Deploy </a:t>
            </a:r>
            <a:r>
              <a:rPr kumimoji="0" lang="en-US" altLang="en-US" sz="1800" b="1" i="0" u="none" strike="noStrike" cap="none" normalizeH="0" baseline="0" dirty="0">
                <a:ln>
                  <a:noFill/>
                </a:ln>
                <a:solidFill>
                  <a:schemeClr val="tx1">
                    <a:lumMod val="75000"/>
                    <a:lumOff val="25000"/>
                  </a:schemeClr>
                </a:solidFill>
                <a:effectLst/>
                <a:latin typeface="Mulish"/>
              </a:rPr>
              <a:t>interactive applications using </a:t>
            </a:r>
            <a:r>
              <a:rPr kumimoji="0" lang="en-US" altLang="en-US" sz="1800" b="1" i="0" u="none" strike="noStrike" cap="none" normalizeH="0" baseline="0" dirty="0" err="1">
                <a:ln>
                  <a:noFill/>
                </a:ln>
                <a:solidFill>
                  <a:schemeClr val="tx1">
                    <a:lumMod val="75000"/>
                    <a:lumOff val="25000"/>
                  </a:schemeClr>
                </a:solidFill>
                <a:effectLst/>
                <a:latin typeface="Mulish"/>
              </a:rPr>
              <a:t>Gradio</a:t>
            </a:r>
            <a:r>
              <a:rPr kumimoji="0" lang="en-US" altLang="en-US" sz="1800" b="1" i="0" u="none" strike="noStrike" cap="none" normalizeH="0" baseline="0" dirty="0">
                <a:ln>
                  <a:noFill/>
                </a:ln>
                <a:solidFill>
                  <a:schemeClr val="tx1">
                    <a:lumMod val="75000"/>
                    <a:lumOff val="25000"/>
                  </a:schemeClr>
                </a:solidFill>
                <a:effectLst/>
                <a:latin typeface="Mulish"/>
              </a:rPr>
              <a:t> for real-time testing.</a:t>
            </a:r>
            <a:endParaRPr kumimoji="0" lang="en-US" altLang="en-US" sz="1800" b="0" i="0" u="none" strike="noStrike" cap="none" normalizeH="0" baseline="0" dirty="0">
              <a:ln>
                <a:noFill/>
              </a:ln>
              <a:solidFill>
                <a:schemeClr val="tx1">
                  <a:lumMod val="75000"/>
                  <a:lumOff val="25000"/>
                </a:schemeClr>
              </a:solidFill>
              <a:effectLst/>
              <a:latin typeface="Mulish"/>
            </a:endParaRPr>
          </a:p>
          <a:p>
            <a:pPr marL="0" marR="0" lvl="0" indent="0" algn="l" defTabSz="914400" rtl="0" eaLnBrk="0" fontAlgn="base" latinLnBrk="0" hangingPunct="0">
              <a:lnSpc>
                <a:spcPct val="2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75000"/>
                    <a:lumOff val="25000"/>
                  </a:schemeClr>
                </a:solidFill>
                <a:effectLst/>
                <a:latin typeface="Mulish"/>
              </a:rPr>
              <a:t>Promote </a:t>
            </a:r>
            <a:r>
              <a:rPr kumimoji="0" lang="en-US" altLang="en-US" sz="1800" b="1" i="0" u="none" strike="noStrike" cap="none" normalizeH="0" baseline="0" dirty="0">
                <a:ln>
                  <a:noFill/>
                </a:ln>
                <a:solidFill>
                  <a:schemeClr val="tx1">
                    <a:lumMod val="75000"/>
                    <a:lumOff val="25000"/>
                  </a:schemeClr>
                </a:solidFill>
                <a:effectLst/>
                <a:latin typeface="Mulish"/>
              </a:rPr>
              <a:t>safe, automated e-waste disposal for environmental sustainability.</a:t>
            </a:r>
            <a:endParaRPr kumimoji="0" lang="en-US" altLang="en-US" sz="1800" b="0" i="0" u="none" strike="noStrike" cap="none" normalizeH="0" baseline="0" dirty="0">
              <a:ln>
                <a:noFill/>
              </a:ln>
              <a:solidFill>
                <a:schemeClr val="tx1">
                  <a:lumMod val="75000"/>
                  <a:lumOff val="25000"/>
                </a:schemeClr>
              </a:solidFill>
              <a:effectLst/>
              <a:latin typeface="Mulish"/>
            </a:endParaRPr>
          </a:p>
        </p:txBody>
      </p:sp>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811306" y="870441"/>
            <a:ext cx="6102626" cy="523220"/>
          </a:xfrm>
          <a:prstGeom prst="rect">
            <a:avLst/>
          </a:prstGeom>
          <a:noFill/>
        </p:spPr>
        <p:txBody>
          <a:bodyPr wrap="square">
            <a:spAutoFit/>
          </a:bodyPr>
          <a:lstStyle/>
          <a:p>
            <a:r>
              <a:rPr lang="en-US" sz="2800" b="1" dirty="0">
                <a:solidFill>
                  <a:srgbClr val="213163"/>
                </a:solidFill>
                <a:latin typeface="Mulish"/>
              </a:rPr>
              <a:t>T</a:t>
            </a:r>
            <a:r>
              <a:rPr lang="en-IN" sz="2800" b="1" dirty="0" err="1">
                <a:solidFill>
                  <a:srgbClr val="213163"/>
                </a:solidFill>
                <a:latin typeface="Mulish"/>
              </a:rPr>
              <a:t>ools</a:t>
            </a:r>
            <a:r>
              <a:rPr lang="en-IN" sz="2800" b="1" dirty="0">
                <a:solidFill>
                  <a:srgbClr val="213163"/>
                </a:solidFill>
                <a:latin typeface="Mulish"/>
              </a:rPr>
              <a:t> and Technology used </a:t>
            </a:r>
          </a:p>
        </p:txBody>
      </p:sp>
      <p:graphicFrame>
        <p:nvGraphicFramePr>
          <p:cNvPr id="2" name="Table 1">
            <a:extLst>
              <a:ext uri="{FF2B5EF4-FFF2-40B4-BE49-F238E27FC236}">
                <a16:creationId xmlns:a16="http://schemas.microsoft.com/office/drawing/2014/main" id="{9585A725-7BA6-3A05-21AA-6011F55380FB}"/>
              </a:ext>
            </a:extLst>
          </p:cNvPr>
          <p:cNvGraphicFramePr>
            <a:graphicFrameLocks noGrp="1"/>
          </p:cNvGraphicFramePr>
          <p:nvPr>
            <p:extLst>
              <p:ext uri="{D42A27DB-BD31-4B8C-83A1-F6EECF244321}">
                <p14:modId xmlns:p14="http://schemas.microsoft.com/office/powerpoint/2010/main" val="2720907006"/>
              </p:ext>
            </p:extLst>
          </p:nvPr>
        </p:nvGraphicFramePr>
        <p:xfrm>
          <a:off x="811306" y="1906868"/>
          <a:ext cx="10372165" cy="4202479"/>
        </p:xfrm>
        <a:graphic>
          <a:graphicData uri="http://schemas.openxmlformats.org/drawingml/2006/table">
            <a:tbl>
              <a:tblPr firstRow="1" bandRow="1">
                <a:tableStyleId>{68D230F3-CF80-4859-8CE7-A43EE81993B5}</a:tableStyleId>
              </a:tblPr>
              <a:tblGrid>
                <a:gridCol w="4213693">
                  <a:extLst>
                    <a:ext uri="{9D8B030D-6E8A-4147-A177-3AD203B41FA5}">
                      <a16:colId xmlns:a16="http://schemas.microsoft.com/office/drawing/2014/main" val="1579726026"/>
                    </a:ext>
                  </a:extLst>
                </a:gridCol>
                <a:gridCol w="6158472">
                  <a:extLst>
                    <a:ext uri="{9D8B030D-6E8A-4147-A177-3AD203B41FA5}">
                      <a16:colId xmlns:a16="http://schemas.microsoft.com/office/drawing/2014/main" val="1726298071"/>
                    </a:ext>
                  </a:extLst>
                </a:gridCol>
              </a:tblGrid>
              <a:tr h="599497">
                <a:tc>
                  <a:txBody>
                    <a:bodyPr/>
                    <a:lstStyle/>
                    <a:p>
                      <a:pPr algn="ctr"/>
                      <a:r>
                        <a:rPr lang="en-IN" dirty="0">
                          <a:solidFill>
                            <a:schemeClr val="tx1">
                              <a:lumMod val="65000"/>
                              <a:lumOff val="35000"/>
                            </a:schemeClr>
                          </a:solidFill>
                          <a:latin typeface="Mulish"/>
                        </a:rPr>
                        <a:t>TECHNOLOGY USED</a:t>
                      </a:r>
                    </a:p>
                  </a:txBody>
                  <a:tcPr/>
                </a:tc>
                <a:tc>
                  <a:txBody>
                    <a:bodyPr/>
                    <a:lstStyle/>
                    <a:p>
                      <a:pPr algn="ctr"/>
                      <a:r>
                        <a:rPr lang="en-IN" dirty="0">
                          <a:solidFill>
                            <a:schemeClr val="tx1">
                              <a:lumMod val="65000"/>
                              <a:lumOff val="35000"/>
                            </a:schemeClr>
                          </a:solidFill>
                          <a:latin typeface="Mulish"/>
                        </a:rPr>
                        <a:t>WHY?</a:t>
                      </a:r>
                    </a:p>
                  </a:txBody>
                  <a:tcPr/>
                </a:tc>
                <a:extLst>
                  <a:ext uri="{0D108BD9-81ED-4DB2-BD59-A6C34878D82A}">
                    <a16:rowId xmlns:a16="http://schemas.microsoft.com/office/drawing/2014/main" val="1238598364"/>
                  </a:ext>
                </a:extLst>
              </a:tr>
              <a:tr h="532671">
                <a:tc>
                  <a:txBody>
                    <a:bodyPr/>
                    <a:lstStyle/>
                    <a:p>
                      <a:r>
                        <a:rPr lang="en-IN" b="1" dirty="0">
                          <a:solidFill>
                            <a:schemeClr val="tx1">
                              <a:lumMod val="65000"/>
                              <a:lumOff val="35000"/>
                            </a:schemeClr>
                          </a:solidFill>
                          <a:latin typeface="Mulish"/>
                        </a:rPr>
                        <a:t>Python 3.11, </a:t>
                      </a:r>
                      <a:r>
                        <a:rPr lang="en-IN" b="1" dirty="0" err="1">
                          <a:solidFill>
                            <a:schemeClr val="tx1">
                              <a:lumMod val="65000"/>
                              <a:lumOff val="35000"/>
                            </a:schemeClr>
                          </a:solidFill>
                          <a:latin typeface="Mulish"/>
                        </a:rPr>
                        <a:t>Jupyter</a:t>
                      </a:r>
                      <a:r>
                        <a:rPr lang="en-IN" b="1" dirty="0">
                          <a:solidFill>
                            <a:schemeClr val="tx1">
                              <a:lumMod val="65000"/>
                              <a:lumOff val="35000"/>
                            </a:schemeClr>
                          </a:solidFill>
                          <a:latin typeface="Mulish"/>
                        </a:rPr>
                        <a:t> Notebook</a:t>
                      </a:r>
                      <a:endParaRPr lang="en-IN" dirty="0">
                        <a:solidFill>
                          <a:schemeClr val="tx1">
                            <a:lumMod val="65000"/>
                            <a:lumOff val="35000"/>
                          </a:schemeClr>
                        </a:solidFill>
                        <a:latin typeface="Mulish"/>
                      </a:endParaRPr>
                    </a:p>
                  </a:txBody>
                  <a:tcPr/>
                </a:tc>
                <a:tc>
                  <a:txBody>
                    <a:bodyPr/>
                    <a:lstStyle/>
                    <a:p>
                      <a:r>
                        <a:rPr lang="en-IN" dirty="0">
                          <a:solidFill>
                            <a:schemeClr val="tx1">
                              <a:lumMod val="65000"/>
                              <a:lumOff val="35000"/>
                            </a:schemeClr>
                          </a:solidFill>
                          <a:latin typeface="Mulish"/>
                        </a:rPr>
                        <a:t>For development and testing.</a:t>
                      </a:r>
                    </a:p>
                  </a:txBody>
                  <a:tcPr/>
                </a:tc>
                <a:extLst>
                  <a:ext uri="{0D108BD9-81ED-4DB2-BD59-A6C34878D82A}">
                    <a16:rowId xmlns:a16="http://schemas.microsoft.com/office/drawing/2014/main" val="460541419"/>
                  </a:ext>
                </a:extLst>
              </a:tr>
              <a:tr h="42820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b="1" dirty="0">
                          <a:solidFill>
                            <a:schemeClr val="tx1">
                              <a:lumMod val="65000"/>
                              <a:lumOff val="35000"/>
                            </a:schemeClr>
                          </a:solidFill>
                          <a:latin typeface="Mulish"/>
                        </a:rPr>
                        <a:t>TensorFlow, </a:t>
                      </a:r>
                      <a:r>
                        <a:rPr lang="en-IN" b="1" dirty="0" err="1">
                          <a:solidFill>
                            <a:schemeClr val="tx1">
                              <a:lumMod val="65000"/>
                              <a:lumOff val="35000"/>
                            </a:schemeClr>
                          </a:solidFill>
                          <a:latin typeface="Mulish"/>
                        </a:rPr>
                        <a:t>Keras</a:t>
                      </a:r>
                      <a:r>
                        <a:rPr lang="en-IN" dirty="0">
                          <a:solidFill>
                            <a:schemeClr val="tx1">
                              <a:lumMod val="65000"/>
                              <a:lumOff val="35000"/>
                            </a:schemeClr>
                          </a:solidFill>
                          <a:latin typeface="Mulish"/>
                        </a:rPr>
                        <a:t> </a:t>
                      </a:r>
                    </a:p>
                    <a:p>
                      <a:endParaRPr lang="en-IN" dirty="0">
                        <a:solidFill>
                          <a:schemeClr val="tx1">
                            <a:lumMod val="65000"/>
                            <a:lumOff val="35000"/>
                          </a:schemeClr>
                        </a:solidFill>
                        <a:latin typeface="Mulish"/>
                      </a:endParaRPr>
                    </a:p>
                  </a:txBody>
                  <a:tcPr/>
                </a:tc>
                <a:tc>
                  <a:txBody>
                    <a:bodyPr/>
                    <a:lstStyle/>
                    <a:p>
                      <a:r>
                        <a:rPr lang="en-IN" dirty="0">
                          <a:solidFill>
                            <a:schemeClr val="tx1">
                              <a:lumMod val="65000"/>
                              <a:lumOff val="35000"/>
                            </a:schemeClr>
                          </a:solidFill>
                          <a:latin typeface="Mulish"/>
                        </a:rPr>
                        <a:t>For model training and inference.</a:t>
                      </a:r>
                    </a:p>
                  </a:txBody>
                  <a:tcPr/>
                </a:tc>
                <a:extLst>
                  <a:ext uri="{0D108BD9-81ED-4DB2-BD59-A6C34878D82A}">
                    <a16:rowId xmlns:a16="http://schemas.microsoft.com/office/drawing/2014/main" val="4099099304"/>
                  </a:ext>
                </a:extLst>
              </a:tr>
              <a:tr h="428203">
                <a:tc>
                  <a:txBody>
                    <a:bodyPr/>
                    <a:lstStyle/>
                    <a:p>
                      <a:r>
                        <a:rPr lang="en-IN" b="1" dirty="0">
                          <a:solidFill>
                            <a:schemeClr val="tx1">
                              <a:lumMod val="65000"/>
                              <a:lumOff val="35000"/>
                            </a:schemeClr>
                          </a:solidFill>
                          <a:latin typeface="Mulish"/>
                        </a:rPr>
                        <a:t>EfficientNetV2B0 (pre-trained on ImageNet)</a:t>
                      </a:r>
                      <a:r>
                        <a:rPr lang="en-IN" dirty="0">
                          <a:solidFill>
                            <a:schemeClr val="tx1">
                              <a:lumMod val="65000"/>
                              <a:lumOff val="35000"/>
                            </a:schemeClr>
                          </a:solidFill>
                          <a:latin typeface="Mulish"/>
                        </a:rPr>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tx1">
                              <a:lumMod val="65000"/>
                              <a:lumOff val="35000"/>
                            </a:schemeClr>
                          </a:solidFill>
                          <a:latin typeface="Mulish"/>
                        </a:rPr>
                        <a:t>For image classification.</a:t>
                      </a:r>
                    </a:p>
                    <a:p>
                      <a:endParaRPr lang="en-IN" dirty="0">
                        <a:solidFill>
                          <a:schemeClr val="tx1">
                            <a:lumMod val="65000"/>
                            <a:lumOff val="35000"/>
                          </a:schemeClr>
                        </a:solidFill>
                        <a:latin typeface="Mulish"/>
                      </a:endParaRPr>
                    </a:p>
                  </a:txBody>
                  <a:tcPr/>
                </a:tc>
                <a:extLst>
                  <a:ext uri="{0D108BD9-81ED-4DB2-BD59-A6C34878D82A}">
                    <a16:rowId xmlns:a16="http://schemas.microsoft.com/office/drawing/2014/main" val="1724497625"/>
                  </a:ext>
                </a:extLst>
              </a:tr>
              <a:tr h="428203">
                <a:tc>
                  <a:txBody>
                    <a:bodyPr/>
                    <a:lstStyle/>
                    <a:p>
                      <a:r>
                        <a:rPr lang="en-IN" b="1" dirty="0" err="1">
                          <a:solidFill>
                            <a:schemeClr val="tx1">
                              <a:lumMod val="65000"/>
                              <a:lumOff val="35000"/>
                            </a:schemeClr>
                          </a:solidFill>
                          <a:latin typeface="Mulish"/>
                        </a:rPr>
                        <a:t>Gradio</a:t>
                      </a:r>
                      <a:endParaRPr lang="en-IN" dirty="0">
                        <a:solidFill>
                          <a:schemeClr val="tx1">
                            <a:lumMod val="65000"/>
                            <a:lumOff val="35000"/>
                          </a:schemeClr>
                        </a:solidFill>
                        <a:latin typeface="Mulish"/>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tx1">
                              <a:lumMod val="65000"/>
                              <a:lumOff val="35000"/>
                            </a:schemeClr>
                          </a:solidFill>
                          <a:latin typeface="Mulish"/>
                        </a:rPr>
                        <a:t>For creating an interactive user interface.</a:t>
                      </a:r>
                    </a:p>
                    <a:p>
                      <a:endParaRPr lang="en-IN" dirty="0">
                        <a:solidFill>
                          <a:schemeClr val="tx1">
                            <a:lumMod val="65000"/>
                            <a:lumOff val="35000"/>
                          </a:schemeClr>
                        </a:solidFill>
                        <a:latin typeface="Mulish"/>
                      </a:endParaRPr>
                    </a:p>
                  </a:txBody>
                  <a:tcPr/>
                </a:tc>
                <a:extLst>
                  <a:ext uri="{0D108BD9-81ED-4DB2-BD59-A6C34878D82A}">
                    <a16:rowId xmlns:a16="http://schemas.microsoft.com/office/drawing/2014/main" val="12430312"/>
                  </a:ext>
                </a:extLst>
              </a:tr>
              <a:tr h="498360">
                <a:tc>
                  <a:txBody>
                    <a:bodyPr/>
                    <a:lstStyle/>
                    <a:p>
                      <a:r>
                        <a:rPr lang="en-IN" b="1" dirty="0">
                          <a:solidFill>
                            <a:schemeClr val="tx1">
                              <a:lumMod val="65000"/>
                              <a:lumOff val="35000"/>
                            </a:schemeClr>
                          </a:solidFill>
                          <a:latin typeface="Mulish"/>
                        </a:rPr>
                        <a:t>Matplotlib, Seaborn</a:t>
                      </a:r>
                      <a:r>
                        <a:rPr lang="en-IN" dirty="0">
                          <a:solidFill>
                            <a:schemeClr val="tx1">
                              <a:lumMod val="65000"/>
                              <a:lumOff val="35000"/>
                            </a:schemeClr>
                          </a:solidFill>
                          <a:latin typeface="Mulish"/>
                        </a:rPr>
                        <a:t>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solidFill>
                            <a:schemeClr val="tx1">
                              <a:lumMod val="65000"/>
                              <a:lumOff val="35000"/>
                            </a:schemeClr>
                          </a:solidFill>
                          <a:latin typeface="Mulish"/>
                        </a:rPr>
                        <a:t>For visualizations during analysis.</a:t>
                      </a:r>
                    </a:p>
                    <a:p>
                      <a:endParaRPr lang="en-IN" dirty="0">
                        <a:solidFill>
                          <a:schemeClr val="tx1">
                            <a:lumMod val="65000"/>
                            <a:lumOff val="35000"/>
                          </a:schemeClr>
                        </a:solidFill>
                        <a:latin typeface="Mulish"/>
                      </a:endParaRP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5843787"/>
                  </a:ext>
                </a:extLst>
              </a:tr>
              <a:tr h="428203">
                <a:tc>
                  <a:txBody>
                    <a:bodyPr/>
                    <a:lstStyle/>
                    <a:p>
                      <a:r>
                        <a:rPr lang="en-IN" b="1" dirty="0">
                          <a:solidFill>
                            <a:schemeClr val="tx1">
                              <a:lumMod val="65000"/>
                              <a:lumOff val="35000"/>
                            </a:schemeClr>
                          </a:solidFill>
                          <a:latin typeface="Mulish"/>
                        </a:rPr>
                        <a:t>NumPy</a:t>
                      </a:r>
                      <a:endParaRPr lang="en-IN" dirty="0">
                        <a:solidFill>
                          <a:schemeClr val="tx1">
                            <a:lumMod val="65000"/>
                            <a:lumOff val="35000"/>
                          </a:schemeClr>
                        </a:solidFill>
                        <a:latin typeface="Mulish"/>
                      </a:endParaRPr>
                    </a:p>
                  </a:txBody>
                  <a:tcPr/>
                </a:tc>
                <a:tc>
                  <a:txBody>
                    <a:bodyPr/>
                    <a:lstStyle/>
                    <a:p>
                      <a:r>
                        <a:rPr lang="en-IN" dirty="0">
                          <a:solidFill>
                            <a:schemeClr val="tx1">
                              <a:lumMod val="65000"/>
                              <a:lumOff val="35000"/>
                            </a:schemeClr>
                          </a:solidFill>
                          <a:latin typeface="Mulish"/>
                        </a:rPr>
                        <a:t>For numerical operations and image handling.</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75357233"/>
                  </a:ext>
                </a:extLst>
              </a:tr>
            </a:tbl>
          </a:graphicData>
        </a:graphic>
      </p:graphicFrame>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573740" y="889151"/>
            <a:ext cx="6102626" cy="523220"/>
          </a:xfrm>
          <a:prstGeom prst="rect">
            <a:avLst/>
          </a:prstGeom>
          <a:noFill/>
        </p:spPr>
        <p:txBody>
          <a:bodyPr wrap="square">
            <a:spAutoFit/>
          </a:bodyPr>
          <a:lstStyle/>
          <a:p>
            <a:r>
              <a:rPr lang="en-US" sz="2800" b="1" dirty="0">
                <a:solidFill>
                  <a:srgbClr val="213163"/>
                </a:solidFill>
                <a:latin typeface="Mulish"/>
              </a:rPr>
              <a:t>Methodology </a:t>
            </a:r>
            <a:endParaRPr lang="en-IN" sz="2800" dirty="0">
              <a:solidFill>
                <a:srgbClr val="213163"/>
              </a:solidFill>
              <a:latin typeface="Mulish"/>
            </a:endParaRPr>
          </a:p>
        </p:txBody>
      </p:sp>
      <p:sp>
        <p:nvSpPr>
          <p:cNvPr id="2" name="Rectangle 1">
            <a:extLst>
              <a:ext uri="{FF2B5EF4-FFF2-40B4-BE49-F238E27FC236}">
                <a16:creationId xmlns:a16="http://schemas.microsoft.com/office/drawing/2014/main" id="{91D8141E-9841-7C63-103E-5B6C06F8392D}"/>
              </a:ext>
            </a:extLst>
          </p:cNvPr>
          <p:cNvSpPr>
            <a:spLocks noChangeArrowheads="1"/>
          </p:cNvSpPr>
          <p:nvPr/>
        </p:nvSpPr>
        <p:spPr bwMode="auto">
          <a:xfrm>
            <a:off x="573740" y="1412371"/>
            <a:ext cx="12200965" cy="5442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50000"/>
              </a:lnSpc>
              <a:spcBef>
                <a:spcPct val="0"/>
              </a:spcBef>
              <a:spcAft>
                <a:spcPct val="0"/>
              </a:spcAft>
              <a:buClrTx/>
              <a:buSzTx/>
              <a:buFont typeface="+mj-lt"/>
              <a:buAutoNum type="alphaUcPeriod"/>
              <a:tabLst/>
            </a:pPr>
            <a:r>
              <a:rPr kumimoji="0" lang="en-US" altLang="en-US" sz="1800" b="1" i="0" u="none" strike="noStrike" cap="none" normalizeH="0" baseline="0" dirty="0">
                <a:ln>
                  <a:noFill/>
                </a:ln>
                <a:solidFill>
                  <a:schemeClr val="tx1"/>
                </a:solidFill>
                <a:effectLst/>
                <a:latin typeface="Mulish"/>
              </a:rPr>
              <a:t>Dataset Preparation:</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Collected e-waste images, structured into train, test, validation folders.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Categories: Battery, Keyboard, Mobile, PCB, etc.</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Mulish"/>
              </a:rPr>
              <a:t>B.  Model Training:</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Used </a:t>
            </a:r>
            <a:r>
              <a:rPr kumimoji="0" lang="en-US" altLang="en-US" sz="1800" b="1" i="0" u="none" strike="noStrike" cap="none" normalizeH="0" baseline="0" dirty="0">
                <a:ln>
                  <a:noFill/>
                </a:ln>
                <a:solidFill>
                  <a:schemeClr val="tx1"/>
                </a:solidFill>
                <a:effectLst/>
                <a:latin typeface="Mulish"/>
              </a:rPr>
              <a:t>EfficientNetV2B0 with transfer learning</a:t>
            </a:r>
            <a:r>
              <a:rPr kumimoji="0" lang="en-US" altLang="en-US" sz="1800" b="0" i="0" u="none" strike="noStrike" cap="none" normalizeH="0" baseline="0" dirty="0">
                <a:ln>
                  <a:noFill/>
                </a:ln>
                <a:solidFill>
                  <a:schemeClr val="tx1"/>
                </a:solidFill>
                <a:effectLst/>
                <a:latin typeface="Mulish"/>
              </a:rPr>
              <a:t> for classification.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Applied </a:t>
            </a:r>
            <a:r>
              <a:rPr kumimoji="0" lang="en-US" altLang="en-US" sz="1800" b="1" i="0" u="none" strike="noStrike" cap="none" normalizeH="0" baseline="0" dirty="0">
                <a:ln>
                  <a:noFill/>
                </a:ln>
                <a:solidFill>
                  <a:schemeClr val="tx1"/>
                </a:solidFill>
                <a:effectLst/>
                <a:latin typeface="Mulish"/>
              </a:rPr>
              <a:t>data augmentation</a:t>
            </a:r>
            <a:r>
              <a:rPr kumimoji="0" lang="en-US" altLang="en-US" sz="1800" b="0" i="0" u="none" strike="noStrike" cap="none" normalizeH="0" baseline="0" dirty="0">
                <a:ln>
                  <a:noFill/>
                </a:ln>
                <a:solidFill>
                  <a:schemeClr val="tx1"/>
                </a:solidFill>
                <a:effectLst/>
                <a:latin typeface="Mulish"/>
              </a:rPr>
              <a:t> to improve generalization.</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Mulish"/>
              </a:rPr>
              <a:t>C.  Hazard Detection:</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Simulated using a </a:t>
            </a:r>
            <a:r>
              <a:rPr kumimoji="0" lang="en-US" altLang="en-US" sz="1800" b="1" i="0" u="none" strike="noStrike" cap="none" normalizeH="0" baseline="0" dirty="0">
                <a:ln>
                  <a:noFill/>
                </a:ln>
                <a:solidFill>
                  <a:schemeClr val="tx1"/>
                </a:solidFill>
                <a:effectLst/>
                <a:latin typeface="Mulish"/>
              </a:rPr>
              <a:t>random hazard level generator</a:t>
            </a:r>
            <a:r>
              <a:rPr kumimoji="0" lang="en-US" altLang="en-US" sz="1800" b="0" i="0" u="none" strike="noStrike" cap="none" normalizeH="0" baseline="0" dirty="0">
                <a:ln>
                  <a:noFill/>
                </a:ln>
                <a:solidFill>
                  <a:schemeClr val="tx1"/>
                </a:solidFill>
                <a:effectLst/>
                <a:latin typeface="Mulish"/>
              </a:rPr>
              <a:t> to enable pipeline integration without additional datasets.</a:t>
            </a:r>
          </a:p>
          <a:p>
            <a:pPr marL="0" marR="0" lvl="0" indent="0" algn="l" defTabSz="914400" rtl="0" eaLnBrk="0" fontAlgn="base" latinLnBrk="0" hangingPunct="0">
              <a:lnSpc>
                <a:spcPct val="150000"/>
              </a:lnSpc>
              <a:spcBef>
                <a:spcPct val="0"/>
              </a:spcBef>
              <a:spcAft>
                <a:spcPct val="0"/>
              </a:spcAft>
              <a:buClrTx/>
              <a:buSzTx/>
              <a:buFontTx/>
              <a:buNone/>
              <a:tabLst/>
            </a:pPr>
            <a:r>
              <a:rPr lang="en-US" altLang="en-US" sz="1800" b="1" dirty="0">
                <a:solidFill>
                  <a:schemeClr val="tx1"/>
                </a:solidFill>
                <a:latin typeface="Mulish"/>
              </a:rPr>
              <a:t>D.  </a:t>
            </a:r>
            <a:r>
              <a:rPr kumimoji="0" lang="en-US" altLang="en-US" sz="1800" b="1" i="0" u="none" strike="noStrike" cap="none" normalizeH="0" baseline="0" dirty="0">
                <a:ln>
                  <a:noFill/>
                </a:ln>
                <a:solidFill>
                  <a:schemeClr val="tx1"/>
                </a:solidFill>
                <a:effectLst/>
                <a:latin typeface="Mulish"/>
              </a:rPr>
              <a:t>Sorting Recommendation:</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Based on predicted class and hazard status, recommended appropriate bins (Hazardous, E-Waste, Large Appliance).</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Mulish"/>
              </a:rPr>
              <a:t>E.  Deployment:</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ulish"/>
              </a:rPr>
              <a:t>Created </a:t>
            </a:r>
            <a:r>
              <a:rPr kumimoji="0" lang="en-US" altLang="en-US" sz="1800" b="1" i="0" u="none" strike="noStrike" cap="none" normalizeH="0" baseline="0" dirty="0" err="1">
                <a:ln>
                  <a:noFill/>
                </a:ln>
                <a:solidFill>
                  <a:schemeClr val="tx1"/>
                </a:solidFill>
                <a:effectLst/>
                <a:latin typeface="Mulish"/>
              </a:rPr>
              <a:t>Gradio</a:t>
            </a:r>
            <a:r>
              <a:rPr kumimoji="0" lang="en-US" altLang="en-US" sz="1800" b="1" i="0" u="none" strike="noStrike" cap="none" normalizeH="0" baseline="0" dirty="0">
                <a:ln>
                  <a:noFill/>
                </a:ln>
                <a:solidFill>
                  <a:schemeClr val="tx1"/>
                </a:solidFill>
                <a:effectLst/>
                <a:latin typeface="Mulish"/>
              </a:rPr>
              <a:t> interface for real-time image upload, classification, and disposal recommendation.</a:t>
            </a:r>
            <a:endParaRPr kumimoji="0" lang="en-US" altLang="en-US" sz="1800" b="0" i="0" u="none" strike="noStrike" cap="none" normalizeH="0" baseline="0" dirty="0">
              <a:ln>
                <a:noFill/>
              </a:ln>
              <a:solidFill>
                <a:schemeClr val="tx1"/>
              </a:solidFill>
              <a:effectLst/>
              <a:latin typeface="Mulish"/>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ulish"/>
            </a:endParaRPr>
          </a:p>
        </p:txBody>
      </p:sp>
    </p:spTree>
    <p:extLst>
      <p:ext uri="{BB962C8B-B14F-4D97-AF65-F5344CB8AC3E}">
        <p14:creationId xmlns:p14="http://schemas.microsoft.com/office/powerpoint/2010/main" val="270679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2D6483-5276-6407-8B31-777D4F3C55C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0" b="100000" l="1758" r="97168">
                        <a14:foregroundMark x1="18066" y1="98177" x2="37695" y2="96549"/>
                        <a14:foregroundMark x1="18457" y1="5729" x2="37402" y2="6706"/>
                        <a14:backgroundMark x1="51758" y1="1497" x2="90039" y2="1628"/>
                      </a14:backgroundRemoval>
                    </a14:imgEffect>
                  </a14:imgLayer>
                </a14:imgProps>
              </a:ext>
            </a:extLst>
          </a:blip>
          <a:stretch>
            <a:fillRect/>
          </a:stretch>
        </p:blipFill>
        <p:spPr>
          <a:xfrm>
            <a:off x="3888803" y="618565"/>
            <a:ext cx="7067947" cy="6122893"/>
          </a:xfrm>
          <a:prstGeom prst="rect">
            <a:avLst/>
          </a:prstGeom>
        </p:spPr>
      </p:pic>
      <p:sp>
        <p:nvSpPr>
          <p:cNvPr id="4" name="TextBox 3">
            <a:extLst>
              <a:ext uri="{FF2B5EF4-FFF2-40B4-BE49-F238E27FC236}">
                <a16:creationId xmlns:a16="http://schemas.microsoft.com/office/drawing/2014/main" id="{BF33B452-8223-1C86-82BE-C5F8692781F6}"/>
              </a:ext>
            </a:extLst>
          </p:cNvPr>
          <p:cNvSpPr txBox="1"/>
          <p:nvPr/>
        </p:nvSpPr>
        <p:spPr>
          <a:xfrm>
            <a:off x="1235250" y="2905780"/>
            <a:ext cx="2617694" cy="523220"/>
          </a:xfrm>
          <a:prstGeom prst="rect">
            <a:avLst/>
          </a:prstGeom>
          <a:noFill/>
        </p:spPr>
        <p:txBody>
          <a:bodyPr wrap="square" rtlCol="0">
            <a:spAutoFit/>
          </a:bodyPr>
          <a:lstStyle/>
          <a:p>
            <a:r>
              <a:rPr lang="en-IN" sz="2800" b="1" dirty="0">
                <a:solidFill>
                  <a:srgbClr val="002060"/>
                </a:solidFill>
                <a:latin typeface="Mulish"/>
              </a:rPr>
              <a:t>FLOWCHART</a:t>
            </a:r>
          </a:p>
        </p:txBody>
      </p:sp>
    </p:spTree>
    <p:extLst>
      <p:ext uri="{BB962C8B-B14F-4D97-AF65-F5344CB8AC3E}">
        <p14:creationId xmlns:p14="http://schemas.microsoft.com/office/powerpoint/2010/main" val="1846681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46139" y="772920"/>
            <a:ext cx="6102626" cy="523220"/>
          </a:xfrm>
          <a:prstGeom prst="rect">
            <a:avLst/>
          </a:prstGeom>
          <a:noFill/>
        </p:spPr>
        <p:txBody>
          <a:bodyPr wrap="square">
            <a:spAutoFit/>
          </a:bodyPr>
          <a:lstStyle/>
          <a:p>
            <a:r>
              <a:rPr lang="en-US" sz="2800" b="1" dirty="0">
                <a:solidFill>
                  <a:srgbClr val="213163"/>
                </a:solidFill>
                <a:latin typeface="Mulish"/>
              </a:rPr>
              <a:t>Problem Statement:  </a:t>
            </a:r>
            <a:endParaRPr lang="en-IN" sz="2800" b="1" dirty="0">
              <a:solidFill>
                <a:srgbClr val="213163"/>
              </a:solidFill>
              <a:latin typeface="Mulish"/>
            </a:endParaRPr>
          </a:p>
        </p:txBody>
      </p:sp>
      <p:sp>
        <p:nvSpPr>
          <p:cNvPr id="4" name="TextBox 3">
            <a:extLst>
              <a:ext uri="{FF2B5EF4-FFF2-40B4-BE49-F238E27FC236}">
                <a16:creationId xmlns:a16="http://schemas.microsoft.com/office/drawing/2014/main" id="{8BDC876C-FA14-7213-80B3-280369B360D4}"/>
              </a:ext>
            </a:extLst>
          </p:cNvPr>
          <p:cNvSpPr txBox="1"/>
          <p:nvPr/>
        </p:nvSpPr>
        <p:spPr>
          <a:xfrm>
            <a:off x="246139" y="1375095"/>
            <a:ext cx="11779624" cy="2103589"/>
          </a:xfrm>
          <a:prstGeom prst="rect">
            <a:avLst/>
          </a:prstGeom>
          <a:noFill/>
        </p:spPr>
        <p:txBody>
          <a:bodyPr wrap="square">
            <a:spAutoFit/>
          </a:bodyPr>
          <a:lstStyle/>
          <a:p>
            <a:r>
              <a:rPr lang="en-US" sz="1800" b="1" dirty="0">
                <a:solidFill>
                  <a:schemeClr val="tx1">
                    <a:lumMod val="75000"/>
                    <a:lumOff val="25000"/>
                  </a:schemeClr>
                </a:solidFill>
                <a:latin typeface="Mulish"/>
              </a:rPr>
              <a:t>WHY THE NEED OF E-WASTE CLASSIFICATION GENERATION?</a:t>
            </a:r>
          </a:p>
          <a:p>
            <a:endParaRPr lang="en-US" sz="1800" dirty="0">
              <a:solidFill>
                <a:schemeClr val="tx1">
                  <a:lumMod val="75000"/>
                  <a:lumOff val="25000"/>
                </a:schemeClr>
              </a:solidFill>
              <a:latin typeface="Mulish"/>
            </a:endParaRPr>
          </a:p>
          <a:p>
            <a:r>
              <a:rPr lang="en-US" sz="1800" dirty="0">
                <a:solidFill>
                  <a:schemeClr val="tx1">
                    <a:lumMod val="75000"/>
                    <a:lumOff val="25000"/>
                  </a:schemeClr>
                </a:solidFill>
                <a:latin typeface="Mulish"/>
              </a:rPr>
              <a:t>Electronic waste (e-waste) is a rapidly growing global concern for both environmental and public health. Discarded electronic devices contain both valuable resources and hazardous substances, leading to contamination and health risks if improperly processed. Manual classification for recycling is labor-intensive, prone to errors, and inefficient. This project aims to establish an automated e-waste classification system using artificial intelligence and machine learning, enabling accurate and rapid identification to streamline recycling and promote sustainable waste management.</a:t>
            </a:r>
            <a:endParaRPr lang="en-IN" sz="1800" dirty="0">
              <a:solidFill>
                <a:schemeClr val="tx1">
                  <a:lumMod val="75000"/>
                  <a:lumOff val="25000"/>
                </a:schemeClr>
              </a:solidFill>
              <a:latin typeface="Mulish"/>
            </a:endParaRPr>
          </a:p>
        </p:txBody>
      </p:sp>
      <p:sp>
        <p:nvSpPr>
          <p:cNvPr id="9" name="TextBox 8">
            <a:extLst>
              <a:ext uri="{FF2B5EF4-FFF2-40B4-BE49-F238E27FC236}">
                <a16:creationId xmlns:a16="http://schemas.microsoft.com/office/drawing/2014/main" id="{3748CDA7-01F8-E049-CD6D-C3AE1B9C614D}"/>
              </a:ext>
            </a:extLst>
          </p:cNvPr>
          <p:cNvSpPr txBox="1"/>
          <p:nvPr/>
        </p:nvSpPr>
        <p:spPr>
          <a:xfrm>
            <a:off x="206189" y="3484441"/>
            <a:ext cx="7333130" cy="2954655"/>
          </a:xfrm>
          <a:prstGeom prst="rect">
            <a:avLst/>
          </a:prstGeom>
          <a:noFill/>
        </p:spPr>
        <p:txBody>
          <a:bodyPr wrap="square">
            <a:spAutoFit/>
          </a:bodyPr>
          <a:lstStyle/>
          <a:p>
            <a:pPr algn="l">
              <a:buNone/>
            </a:pPr>
            <a:r>
              <a:rPr lang="en-US" sz="2400" b="1" i="0" dirty="0">
                <a:solidFill>
                  <a:srgbClr val="015AA7"/>
                </a:solidFill>
                <a:effectLst/>
                <a:latin typeface="Mulish"/>
              </a:rPr>
              <a:t>E-Waste in India</a:t>
            </a:r>
            <a:endParaRPr lang="en-US" sz="2400" b="0" i="0" dirty="0">
              <a:solidFill>
                <a:srgbClr val="015AA7"/>
              </a:solidFill>
              <a:effectLst/>
              <a:latin typeface="Mulish"/>
            </a:endParaRPr>
          </a:p>
          <a:p>
            <a:pPr algn="l">
              <a:buFont typeface="Arial" panose="020B0604020202020204" pitchFamily="34" charset="0"/>
              <a:buChar char="•"/>
            </a:pPr>
            <a:r>
              <a:rPr lang="en-US" sz="1800" b="0" i="0" dirty="0">
                <a:solidFill>
                  <a:schemeClr val="tx1">
                    <a:lumMod val="75000"/>
                    <a:lumOff val="25000"/>
                  </a:schemeClr>
                </a:solidFill>
                <a:effectLst/>
                <a:latin typeface="Mulish"/>
              </a:rPr>
              <a:t>E-waste refers to the </a:t>
            </a:r>
            <a:r>
              <a:rPr lang="en-US" sz="1800" b="1" i="0" dirty="0">
                <a:solidFill>
                  <a:schemeClr val="tx1">
                    <a:lumMod val="75000"/>
                    <a:lumOff val="25000"/>
                  </a:schemeClr>
                </a:solidFill>
                <a:effectLst/>
                <a:latin typeface="Mulish"/>
              </a:rPr>
              <a:t>discarded electronic and electrical devices</a:t>
            </a:r>
            <a:r>
              <a:rPr lang="en-US" sz="1800" b="0" i="0" dirty="0">
                <a:solidFill>
                  <a:schemeClr val="tx1">
                    <a:lumMod val="75000"/>
                    <a:lumOff val="25000"/>
                  </a:schemeClr>
                </a:solidFill>
                <a:effectLst/>
                <a:latin typeface="Mulish"/>
              </a:rPr>
              <a:t> that </a:t>
            </a:r>
          </a:p>
          <a:p>
            <a:pPr algn="l"/>
            <a:r>
              <a:rPr lang="en-US" sz="1800" b="0" i="0" dirty="0">
                <a:solidFill>
                  <a:schemeClr val="tx1">
                    <a:lumMod val="75000"/>
                    <a:lumOff val="25000"/>
                  </a:schemeClr>
                </a:solidFill>
                <a:effectLst/>
                <a:latin typeface="Mulish"/>
              </a:rPr>
              <a:t>have reached the </a:t>
            </a:r>
            <a:r>
              <a:rPr lang="en-US" sz="1800" b="1" i="0" dirty="0">
                <a:solidFill>
                  <a:schemeClr val="tx1">
                    <a:lumMod val="75000"/>
                    <a:lumOff val="25000"/>
                  </a:schemeClr>
                </a:solidFill>
                <a:effectLst/>
                <a:latin typeface="Mulish"/>
              </a:rPr>
              <a:t>end of their lifespan</a:t>
            </a:r>
            <a:r>
              <a:rPr lang="en-US" sz="1800" b="0" i="0" dirty="0">
                <a:solidFill>
                  <a:schemeClr val="tx1">
                    <a:lumMod val="75000"/>
                    <a:lumOff val="25000"/>
                  </a:schemeClr>
                </a:solidFill>
                <a:effectLst/>
                <a:latin typeface="Mulish"/>
              </a:rPr>
              <a:t> or become obsolete due to rapid technological changes, including computers, phones, TVs, and other equipment.</a:t>
            </a:r>
          </a:p>
          <a:p>
            <a:pPr algn="l">
              <a:buFont typeface="Arial" panose="020B0604020202020204" pitchFamily="34" charset="0"/>
              <a:buChar char="•"/>
            </a:pPr>
            <a:r>
              <a:rPr lang="en-US" sz="1800" b="0" i="0" dirty="0">
                <a:solidFill>
                  <a:schemeClr val="tx1">
                    <a:lumMod val="75000"/>
                    <a:lumOff val="25000"/>
                  </a:schemeClr>
                </a:solidFill>
                <a:effectLst/>
                <a:latin typeface="Mulish"/>
              </a:rPr>
              <a:t>India ranks as the </a:t>
            </a:r>
            <a:r>
              <a:rPr lang="en-US" sz="1800" b="1" i="0" dirty="0">
                <a:solidFill>
                  <a:schemeClr val="tx1">
                    <a:lumMod val="75000"/>
                    <a:lumOff val="25000"/>
                  </a:schemeClr>
                </a:solidFill>
                <a:effectLst/>
                <a:latin typeface="Mulish"/>
              </a:rPr>
              <a:t>third-largest producer of electronic waste</a:t>
            </a:r>
            <a:r>
              <a:rPr lang="en-US" sz="1800" b="0" i="0" dirty="0">
                <a:solidFill>
                  <a:schemeClr val="tx1">
                    <a:lumMod val="75000"/>
                    <a:lumOff val="25000"/>
                  </a:schemeClr>
                </a:solidFill>
                <a:effectLst/>
                <a:latin typeface="Mulish"/>
              </a:rPr>
              <a:t> globally, following China and the United States. </a:t>
            </a:r>
          </a:p>
          <a:p>
            <a:pPr algn="l">
              <a:buFont typeface="Arial" panose="020B0604020202020204" pitchFamily="34" charset="0"/>
              <a:buChar char="•"/>
            </a:pPr>
            <a:r>
              <a:rPr lang="en-US" sz="1800" b="1" i="0" dirty="0">
                <a:solidFill>
                  <a:schemeClr val="tx1">
                    <a:lumMod val="75000"/>
                    <a:lumOff val="25000"/>
                  </a:schemeClr>
                </a:solidFill>
                <a:effectLst/>
                <a:latin typeface="Mulish"/>
              </a:rPr>
              <a:t>Growth: </a:t>
            </a:r>
            <a:r>
              <a:rPr lang="en-US" sz="1800" b="0" i="0" dirty="0">
                <a:solidFill>
                  <a:schemeClr val="tx1">
                    <a:lumMod val="75000"/>
                    <a:lumOff val="25000"/>
                  </a:schemeClr>
                </a:solidFill>
                <a:effectLst/>
                <a:latin typeface="Mulish"/>
              </a:rPr>
              <a:t>India’s e-waste increased by</a:t>
            </a:r>
            <a:r>
              <a:rPr lang="en-US" sz="1800" b="1" i="0" dirty="0">
                <a:solidFill>
                  <a:schemeClr val="tx1">
                    <a:lumMod val="75000"/>
                    <a:lumOff val="25000"/>
                  </a:schemeClr>
                </a:solidFill>
                <a:effectLst/>
                <a:latin typeface="Mulish"/>
              </a:rPr>
              <a:t> 151.03%</a:t>
            </a:r>
            <a:r>
              <a:rPr lang="en-US" sz="1800" b="0" i="0" dirty="0">
                <a:solidFill>
                  <a:schemeClr val="tx1">
                    <a:lumMod val="75000"/>
                    <a:lumOff val="25000"/>
                  </a:schemeClr>
                </a:solidFill>
                <a:effectLst/>
                <a:latin typeface="Mulish"/>
              </a:rPr>
              <a:t> over </a:t>
            </a:r>
            <a:r>
              <a:rPr lang="en-US" sz="1800" b="1" i="0" dirty="0">
                <a:solidFill>
                  <a:schemeClr val="tx1">
                    <a:lumMod val="75000"/>
                    <a:lumOff val="25000"/>
                  </a:schemeClr>
                </a:solidFill>
                <a:effectLst/>
                <a:latin typeface="Mulish"/>
              </a:rPr>
              <a:t>six years</a:t>
            </a:r>
            <a:r>
              <a:rPr lang="en-US" sz="1800" b="0" i="0" dirty="0">
                <a:solidFill>
                  <a:schemeClr val="tx1">
                    <a:lumMod val="75000"/>
                    <a:lumOff val="25000"/>
                  </a:schemeClr>
                </a:solidFill>
                <a:effectLst/>
                <a:latin typeface="Mulish"/>
              </a:rPr>
              <a:t>, </a:t>
            </a:r>
          </a:p>
          <a:p>
            <a:pPr algn="l"/>
            <a:r>
              <a:rPr lang="en-US" sz="1800" b="0" i="0" dirty="0">
                <a:solidFill>
                  <a:schemeClr val="tx1">
                    <a:lumMod val="75000"/>
                    <a:lumOff val="25000"/>
                  </a:schemeClr>
                </a:solidFill>
                <a:effectLst/>
                <a:latin typeface="Mulish"/>
              </a:rPr>
              <a:t>from 7.08 lakh metric tonnes in 2017-18 to 17.78 lakh metric tonnes in </a:t>
            </a:r>
          </a:p>
          <a:p>
            <a:pPr algn="l"/>
            <a:r>
              <a:rPr lang="en-US" sz="1800" b="0" i="0" dirty="0">
                <a:solidFill>
                  <a:schemeClr val="tx1">
                    <a:lumMod val="75000"/>
                    <a:lumOff val="25000"/>
                  </a:schemeClr>
                </a:solidFill>
                <a:effectLst/>
                <a:latin typeface="Mulish"/>
              </a:rPr>
              <a:t>2023-24.</a:t>
            </a:r>
          </a:p>
        </p:txBody>
      </p:sp>
      <p:pic>
        <p:nvPicPr>
          <p:cNvPr id="10" name="Picture 9">
            <a:extLst>
              <a:ext uri="{FF2B5EF4-FFF2-40B4-BE49-F238E27FC236}">
                <a16:creationId xmlns:a16="http://schemas.microsoft.com/office/drawing/2014/main" id="{9ED4D4EF-3FFB-75BD-31F2-81E3EF9C9B0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811" b="100000" l="2353" r="97529">
                        <a14:foregroundMark x1="10235" y1="94970" x2="46706" y2="94366"/>
                        <a14:foregroundMark x1="10118" y1="84105" x2="92824" y2="81690"/>
                        <a14:foregroundMark x1="92706" y1="93964" x2="83059" y2="94970"/>
                        <a14:foregroundMark x1="6118" y1="9054" x2="6941" y2="62777"/>
                        <a14:foregroundMark x1="9176" y1="4628" x2="24941" y2="4427"/>
                      </a14:backgroundRemoval>
                    </a14:imgEffect>
                  </a14:imgLayer>
                </a14:imgProps>
              </a:ext>
            </a:extLst>
          </a:blip>
          <a:stretch>
            <a:fillRect/>
          </a:stretch>
        </p:blipFill>
        <p:spPr>
          <a:xfrm>
            <a:off x="7243482" y="3478684"/>
            <a:ext cx="4948519" cy="3299013"/>
          </a:xfrm>
          <a:prstGeom prst="rect">
            <a:avLst/>
          </a:prstGeom>
        </p:spPr>
      </p:pic>
    </p:spTree>
    <p:extLst>
      <p:ext uri="{BB962C8B-B14F-4D97-AF65-F5344CB8AC3E}">
        <p14:creationId xmlns:p14="http://schemas.microsoft.com/office/powerpoint/2010/main" val="31965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A34A68-93B1-889E-1557-FA5564FBAE7B}"/>
              </a:ext>
            </a:extLst>
          </p:cNvPr>
          <p:cNvSpPr txBox="1"/>
          <p:nvPr/>
        </p:nvSpPr>
        <p:spPr>
          <a:xfrm>
            <a:off x="259977" y="894191"/>
            <a:ext cx="8857129" cy="5633465"/>
          </a:xfrm>
          <a:prstGeom prst="rect">
            <a:avLst/>
          </a:prstGeom>
          <a:noFill/>
        </p:spPr>
        <p:txBody>
          <a:bodyPr wrap="square">
            <a:spAutoFit/>
          </a:bodyPr>
          <a:lstStyle/>
          <a:p>
            <a:pPr algn="l">
              <a:buNone/>
            </a:pPr>
            <a:r>
              <a:rPr lang="en-US" sz="2400" b="1" i="0" dirty="0">
                <a:solidFill>
                  <a:srgbClr val="015AA7"/>
                </a:solidFill>
                <a:effectLst/>
                <a:latin typeface="Mulish"/>
              </a:rPr>
              <a:t>Impact of Improper E-Waste Management</a:t>
            </a:r>
          </a:p>
          <a:p>
            <a:pPr algn="l">
              <a:buNone/>
            </a:pPr>
            <a:endParaRPr lang="en-US" b="0" i="0" dirty="0">
              <a:solidFill>
                <a:srgbClr val="015AA7"/>
              </a:solidFill>
              <a:effectLst/>
              <a:latin typeface="Mulish"/>
            </a:endParaRPr>
          </a:p>
          <a:p>
            <a:pPr algn="l">
              <a:buFont typeface="Arial" panose="020B0604020202020204" pitchFamily="34" charset="0"/>
              <a:buChar char="•"/>
            </a:pPr>
            <a:r>
              <a:rPr lang="en-US" b="1" i="0" dirty="0">
                <a:solidFill>
                  <a:srgbClr val="212529"/>
                </a:solidFill>
                <a:effectLst/>
                <a:latin typeface="Mulish"/>
              </a:rPr>
              <a:t>Environmental Degradation:</a:t>
            </a:r>
            <a:endParaRPr lang="en-US" b="0" i="0" dirty="0">
              <a:solidFill>
                <a:srgbClr val="212529"/>
              </a:solidFill>
              <a:effectLst/>
              <a:latin typeface="Mulish"/>
            </a:endParaRPr>
          </a:p>
          <a:p>
            <a:pPr marL="742950" lvl="1" indent="-285750" algn="l">
              <a:buFont typeface="Arial" panose="020B0604020202020204" pitchFamily="34" charset="0"/>
              <a:buChar char="•"/>
            </a:pPr>
            <a:r>
              <a:rPr lang="en-US" b="1" i="0" dirty="0">
                <a:solidFill>
                  <a:srgbClr val="212529"/>
                </a:solidFill>
                <a:effectLst/>
                <a:latin typeface="Mulish"/>
              </a:rPr>
              <a:t>Water Pollution:</a:t>
            </a:r>
            <a:r>
              <a:rPr lang="en-US" b="0" i="0" dirty="0">
                <a:solidFill>
                  <a:srgbClr val="212529"/>
                </a:solidFill>
                <a:effectLst/>
                <a:latin typeface="Mulish"/>
              </a:rPr>
              <a:t> Toxic discharge from cyanide and sulphuric acid affects water bodies.</a:t>
            </a:r>
          </a:p>
          <a:p>
            <a:pPr marL="742950" lvl="1" indent="-285750" algn="l">
              <a:buFont typeface="Arial" panose="020B0604020202020204" pitchFamily="34" charset="0"/>
              <a:buChar char="•"/>
            </a:pPr>
            <a:r>
              <a:rPr lang="en-US" b="1" i="0" dirty="0">
                <a:solidFill>
                  <a:srgbClr val="212529"/>
                </a:solidFill>
                <a:effectLst/>
                <a:latin typeface="Mulish"/>
              </a:rPr>
              <a:t>Air Pollution: </a:t>
            </a:r>
            <a:r>
              <a:rPr lang="en-US" b="0" i="0" dirty="0">
                <a:solidFill>
                  <a:srgbClr val="212529"/>
                </a:solidFill>
                <a:effectLst/>
                <a:latin typeface="Mulish"/>
              </a:rPr>
              <a:t>Emissions from lead fumes and plastic burning are severe.</a:t>
            </a:r>
          </a:p>
          <a:p>
            <a:pPr marL="742950" lvl="1" indent="-285750" algn="l">
              <a:buFont typeface="Arial" panose="020B0604020202020204" pitchFamily="34" charset="0"/>
              <a:buChar char="•"/>
            </a:pPr>
            <a:r>
              <a:rPr lang="en-US" b="1" i="0" dirty="0">
                <a:solidFill>
                  <a:srgbClr val="212529"/>
                </a:solidFill>
                <a:effectLst/>
                <a:latin typeface="Mulish"/>
              </a:rPr>
              <a:t>Soil Contamination: </a:t>
            </a:r>
            <a:r>
              <a:rPr lang="en-US" b="0" i="0" dirty="0">
                <a:solidFill>
                  <a:srgbClr val="212529"/>
                </a:solidFill>
                <a:effectLst/>
                <a:latin typeface="Mulish"/>
              </a:rPr>
              <a:t>Hazardous substances leach into the soil, damaging agriculture and biodiversity.</a:t>
            </a:r>
          </a:p>
          <a:p>
            <a:pPr algn="l">
              <a:buFont typeface="Arial" panose="020B0604020202020204" pitchFamily="34" charset="0"/>
              <a:buChar char="•"/>
            </a:pPr>
            <a:r>
              <a:rPr lang="en-US" b="1" i="0" dirty="0">
                <a:solidFill>
                  <a:srgbClr val="212529"/>
                </a:solidFill>
                <a:effectLst/>
                <a:latin typeface="Mulish"/>
              </a:rPr>
              <a:t>Social Costs:</a:t>
            </a:r>
            <a:endParaRPr lang="en-US" b="0" i="0" dirty="0">
              <a:solidFill>
                <a:srgbClr val="212529"/>
              </a:solidFill>
              <a:effectLst/>
              <a:latin typeface="Mulish"/>
            </a:endParaRPr>
          </a:p>
          <a:p>
            <a:pPr marL="742950" lvl="1" indent="-285750" algn="l">
              <a:buFont typeface="Arial" panose="020B0604020202020204" pitchFamily="34" charset="0"/>
              <a:buChar char="•"/>
            </a:pPr>
            <a:r>
              <a:rPr lang="en-US" b="1" i="0" dirty="0">
                <a:solidFill>
                  <a:srgbClr val="212529"/>
                </a:solidFill>
                <a:effectLst/>
                <a:latin typeface="Mulish"/>
              </a:rPr>
              <a:t>Informal Sector Dominance:</a:t>
            </a:r>
            <a:r>
              <a:rPr lang="en-US" b="0" i="0" dirty="0">
                <a:solidFill>
                  <a:srgbClr val="212529"/>
                </a:solidFill>
                <a:effectLst/>
                <a:latin typeface="Mulish"/>
              </a:rPr>
              <a:t> 95% of e-waste is recycled informally, involving mostly women and children.</a:t>
            </a:r>
          </a:p>
          <a:p>
            <a:pPr marL="742950" lvl="1" indent="-285750" algn="l">
              <a:buFont typeface="Arial" panose="020B0604020202020204" pitchFamily="34" charset="0"/>
              <a:buChar char="•"/>
            </a:pPr>
            <a:r>
              <a:rPr lang="en-US" b="1" i="0" dirty="0">
                <a:solidFill>
                  <a:srgbClr val="212529"/>
                </a:solidFill>
                <a:effectLst/>
                <a:latin typeface="Mulish"/>
              </a:rPr>
              <a:t>Health Hazards:</a:t>
            </a:r>
            <a:r>
              <a:rPr lang="en-US" b="0" i="0" dirty="0">
                <a:solidFill>
                  <a:srgbClr val="212529"/>
                </a:solidFill>
                <a:effectLst/>
                <a:latin typeface="Mulish"/>
              </a:rPr>
              <a:t> Average lifespan in informal </a:t>
            </a:r>
            <a:r>
              <a:rPr lang="en-US" b="1" i="0" u="none" strike="noStrike" dirty="0">
                <a:solidFill>
                  <a:srgbClr val="0059A6"/>
                </a:solidFill>
                <a:effectLst/>
                <a:latin typeface="Mulish"/>
                <a:hlinkClick r:id="rId2"/>
              </a:rPr>
              <a:t>e-waste</a:t>
            </a:r>
            <a:r>
              <a:rPr lang="en-US" b="0" i="0" dirty="0">
                <a:solidFill>
                  <a:srgbClr val="212529"/>
                </a:solidFill>
                <a:effectLst/>
                <a:latin typeface="Mulish"/>
              </a:rPr>
              <a:t> workers is under 27 years due to toxic exposure.</a:t>
            </a:r>
          </a:p>
          <a:p>
            <a:pPr lvl="4">
              <a:buFont typeface="Arial" panose="020B0604020202020204" pitchFamily="34" charset="0"/>
              <a:buChar char="•"/>
            </a:pPr>
            <a:r>
              <a:rPr lang="en-US" b="1" i="0" dirty="0">
                <a:solidFill>
                  <a:srgbClr val="212529"/>
                </a:solidFill>
                <a:effectLst/>
                <a:latin typeface="Mulish"/>
              </a:rPr>
              <a:t>Economic Loss: </a:t>
            </a:r>
            <a:endParaRPr lang="en-US" b="0" i="0" dirty="0">
              <a:solidFill>
                <a:srgbClr val="212529"/>
              </a:solidFill>
              <a:effectLst/>
              <a:latin typeface="Mulish"/>
            </a:endParaRPr>
          </a:p>
          <a:p>
            <a:pPr marL="742950" lvl="1" indent="-285750" algn="l">
              <a:buFont typeface="Arial" panose="020B0604020202020204" pitchFamily="34" charset="0"/>
              <a:buChar char="•"/>
            </a:pPr>
            <a:r>
              <a:rPr lang="en-US" b="0" i="0" dirty="0">
                <a:solidFill>
                  <a:srgbClr val="212529"/>
                </a:solidFill>
                <a:effectLst/>
                <a:latin typeface="Mulish"/>
              </a:rPr>
              <a:t>India is estimated to forfeit over </a:t>
            </a:r>
            <a:r>
              <a:rPr lang="en-US" b="1" i="0" dirty="0">
                <a:solidFill>
                  <a:srgbClr val="212529"/>
                </a:solidFill>
                <a:effectLst/>
                <a:latin typeface="Mulish"/>
              </a:rPr>
              <a:t>₹80,000 crore</a:t>
            </a:r>
            <a:r>
              <a:rPr lang="en-US" b="0" i="0" dirty="0">
                <a:solidFill>
                  <a:srgbClr val="212529"/>
                </a:solidFill>
                <a:effectLst/>
                <a:latin typeface="Mulish"/>
              </a:rPr>
              <a:t> worth of critical metals each year, which could have been recovered and re-used in manufacturing.</a:t>
            </a:r>
          </a:p>
          <a:p>
            <a:pPr marL="742950" lvl="1" indent="-285750" algn="l">
              <a:buFont typeface="Arial" panose="020B0604020202020204" pitchFamily="34" charset="0"/>
              <a:buChar char="•"/>
            </a:pPr>
            <a:r>
              <a:rPr lang="en-US" b="0" i="0" dirty="0">
                <a:solidFill>
                  <a:srgbClr val="212529"/>
                </a:solidFill>
                <a:effectLst/>
                <a:latin typeface="Mulish"/>
              </a:rPr>
              <a:t>It is estimated that India loses at</a:t>
            </a:r>
            <a:r>
              <a:rPr lang="en-US" b="1" i="0" dirty="0">
                <a:solidFill>
                  <a:srgbClr val="212529"/>
                </a:solidFill>
                <a:effectLst/>
                <a:latin typeface="Mulish"/>
              </a:rPr>
              <a:t> least $20 billion</a:t>
            </a:r>
            <a:r>
              <a:rPr lang="en-US" b="0" i="0" dirty="0">
                <a:solidFill>
                  <a:srgbClr val="212529"/>
                </a:solidFill>
                <a:effectLst/>
                <a:latin typeface="Mulish"/>
              </a:rPr>
              <a:t> annually in potential tax revenue due to the absence of formal accounting and regulatory oversight in the e-waste recycling sector.</a:t>
            </a:r>
          </a:p>
        </p:txBody>
      </p:sp>
      <p:pic>
        <p:nvPicPr>
          <p:cNvPr id="4" name="Picture 3">
            <a:extLst>
              <a:ext uri="{FF2B5EF4-FFF2-40B4-BE49-F238E27FC236}">
                <a16:creationId xmlns:a16="http://schemas.microsoft.com/office/drawing/2014/main" id="{C9EB1ABF-DAE2-B6D0-54D3-59DF76EE17B7}"/>
              </a:ext>
            </a:extLst>
          </p:cNvPr>
          <p:cNvPicPr>
            <a:picLocks noChangeAspect="1"/>
          </p:cNvPicPr>
          <p:nvPr/>
        </p:nvPicPr>
        <p:blipFill>
          <a:blip r:embed="rId3"/>
          <a:stretch>
            <a:fillRect/>
          </a:stretch>
        </p:blipFill>
        <p:spPr>
          <a:xfrm>
            <a:off x="8503552" y="3168469"/>
            <a:ext cx="4346825" cy="3359187"/>
          </a:xfrm>
          <a:prstGeom prst="rect">
            <a:avLst/>
          </a:prstGeom>
        </p:spPr>
      </p:pic>
    </p:spTree>
    <p:extLst>
      <p:ext uri="{BB962C8B-B14F-4D97-AF65-F5344CB8AC3E}">
        <p14:creationId xmlns:p14="http://schemas.microsoft.com/office/powerpoint/2010/main" val="28923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618565" y="1067492"/>
            <a:ext cx="6102626" cy="523220"/>
          </a:xfrm>
          <a:prstGeom prst="rect">
            <a:avLst/>
          </a:prstGeom>
          <a:noFill/>
        </p:spPr>
        <p:txBody>
          <a:bodyPr wrap="square">
            <a:spAutoFit/>
          </a:bodyPr>
          <a:lstStyle/>
          <a:p>
            <a:r>
              <a:rPr lang="en-US" sz="2800" b="1" dirty="0">
                <a:solidFill>
                  <a:srgbClr val="213163"/>
                </a:solidFill>
                <a:latin typeface="Mulish"/>
              </a:rPr>
              <a:t>Solution:  </a:t>
            </a:r>
            <a:endParaRPr lang="en-IN" sz="2800" b="1" dirty="0">
              <a:solidFill>
                <a:srgbClr val="213163"/>
              </a:solidFill>
              <a:latin typeface="Mulish"/>
            </a:endParaRPr>
          </a:p>
        </p:txBody>
      </p:sp>
      <p:sp>
        <p:nvSpPr>
          <p:cNvPr id="4" name="TextBox 3">
            <a:extLst>
              <a:ext uri="{FF2B5EF4-FFF2-40B4-BE49-F238E27FC236}">
                <a16:creationId xmlns:a16="http://schemas.microsoft.com/office/drawing/2014/main" id="{AEB5FEA7-BF20-AC41-D6E9-DD5B3D4EC01E}"/>
              </a:ext>
            </a:extLst>
          </p:cNvPr>
          <p:cNvSpPr txBox="1"/>
          <p:nvPr/>
        </p:nvSpPr>
        <p:spPr>
          <a:xfrm>
            <a:off x="618565" y="1807495"/>
            <a:ext cx="10954870" cy="4034438"/>
          </a:xfrm>
          <a:prstGeom prst="rect">
            <a:avLst/>
          </a:prstGeom>
          <a:noFill/>
        </p:spPr>
        <p:txBody>
          <a:bodyPr wrap="square">
            <a:spAutoFit/>
          </a:bodyPr>
          <a:lstStyle/>
          <a:p>
            <a:pPr>
              <a:lnSpc>
                <a:spcPct val="200000"/>
              </a:lnSpc>
              <a:buNone/>
            </a:pPr>
            <a:r>
              <a:rPr lang="en-IN" dirty="0">
                <a:latin typeface="Mulish"/>
              </a:rPr>
              <a:t>Developed an </a:t>
            </a:r>
            <a:r>
              <a:rPr lang="en-IN" b="1" dirty="0">
                <a:latin typeface="Mulish"/>
              </a:rPr>
              <a:t>AI-powered smart bin system</a:t>
            </a:r>
            <a:r>
              <a:rPr lang="en-IN" dirty="0">
                <a:latin typeface="Mulish"/>
              </a:rPr>
              <a:t> that :</a:t>
            </a:r>
          </a:p>
          <a:p>
            <a:pPr>
              <a:lnSpc>
                <a:spcPct val="200000"/>
              </a:lnSpc>
              <a:buFont typeface="Arial" panose="020B0604020202020204" pitchFamily="34" charset="0"/>
              <a:buChar char="•"/>
            </a:pPr>
            <a:r>
              <a:rPr lang="en-IN" b="1" dirty="0">
                <a:latin typeface="Mulish"/>
              </a:rPr>
              <a:t>Classifies e-waste into categories</a:t>
            </a:r>
            <a:r>
              <a:rPr lang="en-IN" dirty="0">
                <a:latin typeface="Mulish"/>
              </a:rPr>
              <a:t> using EfficientNetV2B0.</a:t>
            </a:r>
          </a:p>
          <a:p>
            <a:pPr>
              <a:lnSpc>
                <a:spcPct val="200000"/>
              </a:lnSpc>
              <a:buFont typeface="Arial" panose="020B0604020202020204" pitchFamily="34" charset="0"/>
              <a:buChar char="•"/>
            </a:pPr>
            <a:r>
              <a:rPr lang="en-IN" b="1" dirty="0">
                <a:latin typeface="Mulish"/>
              </a:rPr>
              <a:t>Simulates hazard detection</a:t>
            </a:r>
            <a:r>
              <a:rPr lang="en-IN" dirty="0">
                <a:latin typeface="Mulish"/>
              </a:rPr>
              <a:t> for safe handling instructions.</a:t>
            </a:r>
          </a:p>
          <a:p>
            <a:pPr>
              <a:lnSpc>
                <a:spcPct val="200000"/>
              </a:lnSpc>
              <a:buFont typeface="Arial" panose="020B0604020202020204" pitchFamily="34" charset="0"/>
              <a:buChar char="•"/>
            </a:pPr>
            <a:r>
              <a:rPr lang="en-IN" b="1" dirty="0">
                <a:latin typeface="Mulish"/>
              </a:rPr>
              <a:t>Recommends sorting bins automatically</a:t>
            </a:r>
            <a:r>
              <a:rPr lang="en-IN" dirty="0">
                <a:latin typeface="Mulish"/>
              </a:rPr>
              <a:t> for efficient disposal.</a:t>
            </a:r>
          </a:p>
          <a:p>
            <a:pPr>
              <a:lnSpc>
                <a:spcPct val="200000"/>
              </a:lnSpc>
              <a:buFont typeface="Arial" panose="020B0604020202020204" pitchFamily="34" charset="0"/>
              <a:buChar char="•"/>
            </a:pPr>
            <a:r>
              <a:rPr lang="en-IN" dirty="0">
                <a:latin typeface="Mulish"/>
              </a:rPr>
              <a:t>Uses </a:t>
            </a:r>
            <a:r>
              <a:rPr lang="en-IN" b="1" dirty="0" err="1">
                <a:latin typeface="Mulish"/>
              </a:rPr>
              <a:t>Gradio</a:t>
            </a:r>
            <a:r>
              <a:rPr lang="en-IN" b="1" dirty="0">
                <a:latin typeface="Mulish"/>
              </a:rPr>
              <a:t> for real-time testing</a:t>
            </a:r>
            <a:r>
              <a:rPr lang="en-IN" dirty="0">
                <a:latin typeface="Mulish"/>
              </a:rPr>
              <a:t>, encouraging easy adoption in practical settings.</a:t>
            </a:r>
          </a:p>
          <a:p>
            <a:pPr>
              <a:lnSpc>
                <a:spcPct val="200000"/>
              </a:lnSpc>
            </a:pPr>
            <a:endParaRPr lang="en-IN" dirty="0">
              <a:latin typeface="Mulish"/>
            </a:endParaRPr>
          </a:p>
          <a:p>
            <a:pPr>
              <a:lnSpc>
                <a:spcPct val="200000"/>
              </a:lnSpc>
            </a:pPr>
            <a:r>
              <a:rPr lang="en-IN" b="1" dirty="0">
                <a:latin typeface="Mulish"/>
              </a:rPr>
              <a:t>GITHUB REPOSITRY LINK : </a:t>
            </a:r>
            <a:r>
              <a:rPr lang="en-IN" b="1" dirty="0">
                <a:latin typeface="Mulish"/>
                <a:hlinkClick r:id="rId2"/>
              </a:rPr>
              <a:t>https://github.com/SpadeZ1027/AICTE-Internship/tree/main</a:t>
            </a:r>
            <a:endParaRPr lang="en-IN" b="1" dirty="0">
              <a:latin typeface="Mulish"/>
            </a:endParaRPr>
          </a:p>
        </p:txBody>
      </p:sp>
    </p:spTree>
    <p:extLst>
      <p:ext uri="{BB962C8B-B14F-4D97-AF65-F5344CB8AC3E}">
        <p14:creationId xmlns:p14="http://schemas.microsoft.com/office/powerpoint/2010/main" val="3002968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387839" y="854357"/>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4" name="Picture 3">
            <a:extLst>
              <a:ext uri="{FF2B5EF4-FFF2-40B4-BE49-F238E27FC236}">
                <a16:creationId xmlns:a16="http://schemas.microsoft.com/office/drawing/2014/main" id="{84984821-63AD-8552-71F4-62F94D89E918}"/>
              </a:ext>
            </a:extLst>
          </p:cNvPr>
          <p:cNvPicPr>
            <a:picLocks noChangeAspect="1"/>
          </p:cNvPicPr>
          <p:nvPr/>
        </p:nvPicPr>
        <p:blipFill>
          <a:blip r:embed="rId2"/>
          <a:stretch>
            <a:fillRect/>
          </a:stretch>
        </p:blipFill>
        <p:spPr>
          <a:xfrm>
            <a:off x="277906" y="1646445"/>
            <a:ext cx="4805082" cy="4357198"/>
          </a:xfrm>
          <a:prstGeom prst="rect">
            <a:avLst/>
          </a:prstGeom>
        </p:spPr>
      </p:pic>
      <p:sp>
        <p:nvSpPr>
          <p:cNvPr id="7" name="TextBox 6">
            <a:extLst>
              <a:ext uri="{FF2B5EF4-FFF2-40B4-BE49-F238E27FC236}">
                <a16:creationId xmlns:a16="http://schemas.microsoft.com/office/drawing/2014/main" id="{7C146BD0-2CB2-7809-8A56-BA8297E80B0F}"/>
              </a:ext>
            </a:extLst>
          </p:cNvPr>
          <p:cNvSpPr txBox="1"/>
          <p:nvPr/>
        </p:nvSpPr>
        <p:spPr>
          <a:xfrm>
            <a:off x="277906" y="6113929"/>
            <a:ext cx="11636188" cy="646331"/>
          </a:xfrm>
          <a:prstGeom prst="rect">
            <a:avLst/>
          </a:prstGeom>
          <a:noFill/>
        </p:spPr>
        <p:txBody>
          <a:bodyPr wrap="square" rtlCol="0">
            <a:spAutoFit/>
          </a:bodyPr>
          <a:lstStyle/>
          <a:p>
            <a:pPr algn="just"/>
            <a:r>
              <a:rPr lang="en-IN" sz="1800" b="1" dirty="0">
                <a:solidFill>
                  <a:schemeClr val="tx1">
                    <a:lumMod val="75000"/>
                    <a:lumOff val="25000"/>
                  </a:schemeClr>
                </a:solidFill>
                <a:latin typeface="Mulish"/>
              </a:rPr>
              <a:t>   Confusion Matrix and Classification Report                                                   Confusion Matrix as Heatmap </a:t>
            </a:r>
          </a:p>
          <a:p>
            <a:pPr algn="ctr"/>
            <a:r>
              <a:rPr lang="en-IN" sz="1800" b="1" dirty="0">
                <a:solidFill>
                  <a:schemeClr val="tx1">
                    <a:lumMod val="75000"/>
                    <a:lumOff val="25000"/>
                  </a:schemeClr>
                </a:solidFill>
                <a:latin typeface="Mulish"/>
              </a:rPr>
              <a:t> </a:t>
            </a:r>
          </a:p>
        </p:txBody>
      </p:sp>
      <p:pic>
        <p:nvPicPr>
          <p:cNvPr id="9" name="Picture 8">
            <a:extLst>
              <a:ext uri="{FF2B5EF4-FFF2-40B4-BE49-F238E27FC236}">
                <a16:creationId xmlns:a16="http://schemas.microsoft.com/office/drawing/2014/main" id="{F74A9D7E-E833-A575-A999-AEFAA7B27609}"/>
              </a:ext>
            </a:extLst>
          </p:cNvPr>
          <p:cNvPicPr>
            <a:picLocks noChangeAspect="1"/>
          </p:cNvPicPr>
          <p:nvPr/>
        </p:nvPicPr>
        <p:blipFill>
          <a:blip r:embed="rId3"/>
          <a:stretch>
            <a:fillRect/>
          </a:stretch>
        </p:blipFill>
        <p:spPr>
          <a:xfrm>
            <a:off x="6275294" y="1646445"/>
            <a:ext cx="5190565" cy="4357198"/>
          </a:xfrm>
          <a:prstGeom prst="rect">
            <a:avLst/>
          </a:prstGeom>
        </p:spPr>
      </p:pic>
    </p:spTree>
    <p:extLst>
      <p:ext uri="{BB962C8B-B14F-4D97-AF65-F5344CB8AC3E}">
        <p14:creationId xmlns:p14="http://schemas.microsoft.com/office/powerpoint/2010/main" val="1635949419"/>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125</TotalTime>
  <Words>748</Words>
  <Application>Microsoft Office PowerPoint</Application>
  <PresentationFormat>Widescreen</PresentationFormat>
  <Paragraphs>96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Consolas</vt:lpstr>
      <vt:lpstr>Mulish</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Spade Z</cp:lastModifiedBy>
  <cp:revision>5</cp:revision>
  <dcterms:created xsi:type="dcterms:W3CDTF">2024-12-31T09:40:01Z</dcterms:created>
  <dcterms:modified xsi:type="dcterms:W3CDTF">2025-07-05T18:24:17Z</dcterms:modified>
</cp:coreProperties>
</file>

<file path=docProps/thumbnail.jpeg>
</file>